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7"/>
  </p:notesMasterIdLst>
  <p:sldIdLst>
    <p:sldId id="321" r:id="rId2"/>
    <p:sldId id="395" r:id="rId3"/>
    <p:sldId id="388" r:id="rId4"/>
    <p:sldId id="373" r:id="rId5"/>
    <p:sldId id="375" r:id="rId6"/>
    <p:sldId id="379" r:id="rId7"/>
    <p:sldId id="384" r:id="rId8"/>
    <p:sldId id="385" r:id="rId9"/>
    <p:sldId id="387" r:id="rId10"/>
    <p:sldId id="386" r:id="rId11"/>
    <p:sldId id="389" r:id="rId12"/>
    <p:sldId id="390" r:id="rId13"/>
    <p:sldId id="392" r:id="rId14"/>
    <p:sldId id="393" r:id="rId15"/>
    <p:sldId id="394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1547" autoAdjust="0"/>
  </p:normalViewPr>
  <p:slideViewPr>
    <p:cSldViewPr snapToGrid="0">
      <p:cViewPr varScale="1">
        <p:scale>
          <a:sx n="71" d="100"/>
          <a:sy n="71" d="100"/>
        </p:scale>
        <p:origin x="412" y="5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2B5899-8300-4219-85D5-E636964ED241}" type="datetimeFigureOut">
              <a:rPr kumimoji="1" lang="ja-JP" altLang="en-US" smtClean="0"/>
              <a:t>2017/8/30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157311-D998-4C44-A025-C260D486FE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53776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157311-D998-4C44-A025-C260D486FED3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669469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ja-JP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7F21D4-312F-4A4A-A3DD-99718825A344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56785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157311-D998-4C44-A025-C260D486FED3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066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ja-JP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7F21D4-312F-4A4A-A3DD-99718825A344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29228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ja-JP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7F21D4-312F-4A4A-A3DD-99718825A344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20564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ja-JP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7F21D4-312F-4A4A-A3DD-99718825A344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75602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ja-JP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7F21D4-312F-4A4A-A3DD-99718825A344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40272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ja-JP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7F21D4-312F-4A4A-A3DD-99718825A344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11526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157311-D998-4C44-A025-C260D486FED3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71389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ja-JP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7F21D4-312F-4A4A-A3DD-99718825A344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83960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ja-JP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7F21D4-312F-4A4A-A3DD-99718825A344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73645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ja-JP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7F21D4-312F-4A4A-A3DD-99718825A344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22295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ja-JP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7F21D4-312F-4A4A-A3DD-99718825A344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94591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ja-JP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7F21D4-312F-4A4A-A3DD-99718825A344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45077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ja-JP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7F21D4-312F-4A4A-A3DD-99718825A344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50151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8/30/2017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716259" y="1719691"/>
            <a:ext cx="9805182" cy="2262781"/>
          </a:xfrm>
        </p:spPr>
        <p:txBody>
          <a:bodyPr>
            <a:normAutofit/>
          </a:bodyPr>
          <a:lstStyle/>
          <a:p>
            <a:pPr algn="ctr"/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Contents of 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Analysis Tool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864082" y="5057623"/>
            <a:ext cx="3327918" cy="1171516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akoto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Ishihara</a:t>
            </a:r>
          </a:p>
        </p:txBody>
      </p:sp>
    </p:spTree>
    <p:extLst>
      <p:ext uri="{BB962C8B-B14F-4D97-AF65-F5344CB8AC3E}">
        <p14:creationId xmlns:p14="http://schemas.microsoft.com/office/powerpoint/2010/main" val="3332771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748540" y="1574949"/>
            <a:ext cx="957496" cy="533941"/>
          </a:xfrm>
        </p:spPr>
        <p:txBody>
          <a:bodyPr>
            <a:normAutofit/>
          </a:bodyPr>
          <a:lstStyle/>
          <a:p>
            <a:pPr algn="ctr"/>
            <a:r>
              <a:rPr lang="en-US" altLang="ja-JP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P1</a:t>
            </a:r>
            <a:endParaRPr kumimoji="1" lang="ja-JP" altLang="en-US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491103" y="2966483"/>
            <a:ext cx="30726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Frame information</a:t>
            </a:r>
            <a:endParaRPr kumimoji="1" lang="ja-JP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角丸四角形 25"/>
          <p:cNvSpPr/>
          <p:nvPr/>
        </p:nvSpPr>
        <p:spPr>
          <a:xfrm>
            <a:off x="4243752" y="325705"/>
            <a:ext cx="3987843" cy="642756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123566" y="6185562"/>
            <a:ext cx="42515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・・・</a:t>
            </a:r>
            <a:endParaRPr kumimoji="1" lang="ja-JP" alt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450439" y="282566"/>
            <a:ext cx="357446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ctr"/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Front</a:t>
            </a:r>
            <a:endParaRPr lang="ja-JP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Action Remaining 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Frame</a:t>
            </a:r>
            <a:endParaRPr lang="ja-JP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ctr"/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Action 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Id</a:t>
            </a:r>
            <a:endParaRPr lang="ja-JP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ctr"/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HP</a:t>
            </a:r>
            <a:endParaRPr lang="ja-JP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ctr"/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Energy</a:t>
            </a:r>
            <a:endParaRPr lang="ja-JP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ctr"/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x-coordinate </a:t>
            </a:r>
          </a:p>
          <a:p>
            <a:pPr algn="ctr" fontAlgn="ctr"/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y-coordinate</a:t>
            </a:r>
            <a:endParaRPr lang="ja-JP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ctr"/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Key byte</a:t>
            </a:r>
            <a:endParaRPr lang="ja-JP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左中かっこ 26"/>
          <p:cNvSpPr/>
          <p:nvPr/>
        </p:nvSpPr>
        <p:spPr>
          <a:xfrm>
            <a:off x="3476965" y="360431"/>
            <a:ext cx="510988" cy="5825131"/>
          </a:xfrm>
          <a:prstGeom prst="lef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2" name="直線コネクタ 31"/>
          <p:cNvCxnSpPr/>
          <p:nvPr/>
        </p:nvCxnSpPr>
        <p:spPr>
          <a:xfrm>
            <a:off x="4298326" y="3298432"/>
            <a:ext cx="3933269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/>
          <p:cNvCxnSpPr/>
          <p:nvPr/>
        </p:nvCxnSpPr>
        <p:spPr>
          <a:xfrm>
            <a:off x="4298326" y="6189809"/>
            <a:ext cx="3933269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右中かっこ 35"/>
          <p:cNvSpPr/>
          <p:nvPr/>
        </p:nvSpPr>
        <p:spPr>
          <a:xfrm>
            <a:off x="8487394" y="360431"/>
            <a:ext cx="484095" cy="2938001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タイトル 1"/>
          <p:cNvSpPr txBox="1">
            <a:spLocks/>
          </p:cNvSpPr>
          <p:nvPr/>
        </p:nvSpPr>
        <p:spPr>
          <a:xfrm>
            <a:off x="8704799" y="4512950"/>
            <a:ext cx="957496" cy="53394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altLang="ja-JP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P2</a:t>
            </a:r>
            <a:endParaRPr lang="ja-JP" altLang="en-US" sz="2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右中かっこ 37"/>
          <p:cNvSpPr/>
          <p:nvPr/>
        </p:nvSpPr>
        <p:spPr>
          <a:xfrm>
            <a:off x="8443653" y="3298432"/>
            <a:ext cx="484095" cy="2938001"/>
          </a:xfrm>
          <a:prstGeom prst="rightBrac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70C0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548911" y="3234973"/>
            <a:ext cx="357446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ctr"/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Front</a:t>
            </a:r>
            <a:endParaRPr lang="ja-JP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Action Remaining 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Frame</a:t>
            </a:r>
            <a:endParaRPr lang="ja-JP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ctr"/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Action 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Id</a:t>
            </a:r>
            <a:endParaRPr lang="ja-JP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ctr"/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HP</a:t>
            </a:r>
            <a:endParaRPr lang="ja-JP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ctr"/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Energy</a:t>
            </a:r>
            <a:endParaRPr lang="ja-JP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ctr"/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x-coordinate </a:t>
            </a:r>
          </a:p>
          <a:p>
            <a:pPr algn="ctr" fontAlgn="ctr"/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y-coordinate</a:t>
            </a:r>
            <a:endParaRPr lang="ja-JP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ctr"/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Key byte</a:t>
            </a:r>
            <a:endParaRPr lang="ja-JP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2153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716259" y="1719691"/>
            <a:ext cx="9805182" cy="2262781"/>
          </a:xfrm>
        </p:spPr>
        <p:txBody>
          <a:bodyPr>
            <a:normAutofit/>
          </a:bodyPr>
          <a:lstStyle/>
          <a:p>
            <a:pPr algn="ctr"/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About the Analysis Tool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6719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691612"/>
            <a:ext cx="12191999" cy="1280890"/>
          </a:xfrm>
        </p:spPr>
        <p:txBody>
          <a:bodyPr/>
          <a:lstStyle/>
          <a:p>
            <a:pPr algn="ctr"/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 Overview of Analysis Tool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95755" y="1066118"/>
            <a:ext cx="10805746" cy="5661914"/>
          </a:xfrm>
        </p:spPr>
        <p:txBody>
          <a:bodyPr>
            <a:normAutofit/>
          </a:bodyPr>
          <a:lstStyle/>
          <a:p>
            <a:pPr marL="0" indent="0">
              <a:spcBef>
                <a:spcPts val="3000"/>
              </a:spcBef>
              <a:buNone/>
            </a:pPr>
            <a:endParaRPr lang="en-US" altLang="ja-JP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3000"/>
              </a:spcBef>
            </a:pP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Flow of the processing</a:t>
            </a:r>
            <a:endParaRPr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spcBef>
                <a:spcPts val="3000"/>
              </a:spcBef>
              <a:buFont typeface="+mj-lt"/>
              <a:buAutoNum type="arabicPeriod"/>
            </a:pP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Reads a replay file from the “replay” directory</a:t>
            </a:r>
          </a:p>
          <a:p>
            <a:pPr marL="457200" indent="-457200">
              <a:spcBef>
                <a:spcPts val="3000"/>
              </a:spcBef>
              <a:buFont typeface="+mj-lt"/>
              <a:buAutoNum type="arabicPeriod"/>
            </a:pP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Extracts game information from the replay file and analyzes it</a:t>
            </a:r>
          </a:p>
          <a:p>
            <a:pPr marL="457200" indent="-457200">
              <a:spcBef>
                <a:spcPts val="3000"/>
              </a:spcBef>
              <a:buFont typeface="+mj-lt"/>
              <a:buAutoNum type="arabicPeriod"/>
            </a:pP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Outputs the result of 2. to a csv file in the “result” directory</a:t>
            </a:r>
          </a:p>
          <a:p>
            <a:pPr marL="457200" indent="-457200">
              <a:spcBef>
                <a:spcPts val="3000"/>
              </a:spcBef>
              <a:buFont typeface="+mj-lt"/>
              <a:buAutoNum type="arabicPeriod"/>
            </a:pP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Loop 1. to 3. as long as there are files that have not been read yet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8787" y="1434838"/>
            <a:ext cx="4377963" cy="1256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920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581631"/>
            <a:ext cx="12191999" cy="1280890"/>
          </a:xfrm>
        </p:spPr>
        <p:txBody>
          <a:bodyPr/>
          <a:lstStyle/>
          <a:p>
            <a:pPr algn="ctr"/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Extraction of the Game Information</a:t>
            </a:r>
            <a:r>
              <a:rPr lang="ja-JP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(1/2)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681691" y="2247014"/>
            <a:ext cx="3720590" cy="2986168"/>
            <a:chOff x="858692" y="1839050"/>
            <a:chExt cx="3720590" cy="2986168"/>
          </a:xfrm>
        </p:grpSpPr>
        <p:sp>
          <p:nvSpPr>
            <p:cNvPr id="3" name="角丸四角形 2"/>
            <p:cNvSpPr/>
            <p:nvPr/>
          </p:nvSpPr>
          <p:spPr>
            <a:xfrm>
              <a:off x="858692" y="2383677"/>
              <a:ext cx="3720590" cy="2441541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テキスト ボックス 5"/>
            <p:cNvSpPr txBox="1"/>
            <p:nvPr/>
          </p:nvSpPr>
          <p:spPr>
            <a:xfrm>
              <a:off x="1376208" y="2779873"/>
              <a:ext cx="26855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Header Information</a:t>
              </a:r>
              <a:endParaRPr kumimoji="1"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3" name="直線コネクタ 12"/>
            <p:cNvCxnSpPr/>
            <p:nvPr/>
          </p:nvCxnSpPr>
          <p:spPr>
            <a:xfrm>
              <a:off x="944342" y="3627550"/>
              <a:ext cx="3634940" cy="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テキスト ボックス 16"/>
            <p:cNvSpPr txBox="1"/>
            <p:nvPr/>
          </p:nvSpPr>
          <p:spPr>
            <a:xfrm>
              <a:off x="1444989" y="3852446"/>
              <a:ext cx="25479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Game information </a:t>
              </a:r>
              <a:endParaRPr kumimoji="1"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1920480" y="1839050"/>
              <a:ext cx="25479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Replay file </a:t>
              </a:r>
              <a:endParaRPr kumimoji="1"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4" name="テキスト ボックス 33"/>
          <p:cNvSpPr txBox="1"/>
          <p:nvPr/>
        </p:nvSpPr>
        <p:spPr>
          <a:xfrm>
            <a:off x="5228983" y="2708679"/>
            <a:ext cx="428906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Extracted 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stored 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local variables (arrays) </a:t>
            </a:r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kumimoji="1" lang="ja-JP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－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Action Id is converted to </a:t>
            </a:r>
          </a:p>
          <a:p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the corresponding action name</a:t>
            </a:r>
          </a:p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kumimoji="1" lang="ja-JP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－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Key byte is converted to the corresponding keys (if a key is pressed: true; otherwise: false)</a:t>
            </a:r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右矢印 4"/>
          <p:cNvSpPr/>
          <p:nvPr/>
        </p:nvSpPr>
        <p:spPr>
          <a:xfrm>
            <a:off x="4581869" y="3499227"/>
            <a:ext cx="647114" cy="10725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右矢印 23"/>
          <p:cNvSpPr/>
          <p:nvPr/>
        </p:nvSpPr>
        <p:spPr>
          <a:xfrm>
            <a:off x="9237239" y="3418669"/>
            <a:ext cx="647114" cy="10725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9958781" y="3187837"/>
            <a:ext cx="195502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</a:p>
          <a:p>
            <a:pPr algn="ctr"/>
            <a:endParaRPr kumimoji="1" lang="en-US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kumimoji="1" lang="ja-JP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－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 to 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user</a:t>
            </a:r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9056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691612"/>
            <a:ext cx="12191999" cy="1280890"/>
          </a:xfrm>
        </p:spPr>
        <p:txBody>
          <a:bodyPr/>
          <a:lstStyle/>
          <a:p>
            <a:pPr algn="ctr"/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Output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95755" y="1066118"/>
            <a:ext cx="10805746" cy="5661914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buNone/>
            </a:pPr>
            <a:endParaRPr lang="en-US" altLang="ja-JP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Limit HP mode</a:t>
            </a:r>
          </a:p>
          <a:p>
            <a:pPr>
              <a:spcBef>
                <a:spcPts val="600"/>
              </a:spcBef>
            </a:pPr>
            <a:endParaRPr lang="en-US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endParaRPr lang="en-US" altLang="ja-JP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endParaRPr lang="en-US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endParaRPr lang="en-US" altLang="ja-JP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endParaRPr lang="en-US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Time mode</a:t>
            </a:r>
            <a:endParaRPr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755" y="1972502"/>
            <a:ext cx="10376956" cy="1802313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755" y="4681199"/>
            <a:ext cx="9128428" cy="1900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11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691612"/>
            <a:ext cx="12191999" cy="1280890"/>
          </a:xfrm>
        </p:spPr>
        <p:txBody>
          <a:bodyPr/>
          <a:lstStyle/>
          <a:p>
            <a:pPr algn="ctr"/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Summary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95755" y="1066118"/>
            <a:ext cx="10805746" cy="5661914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buNone/>
            </a:pPr>
            <a:endParaRPr lang="en-US" altLang="ja-JP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Current version of the Analysis Tool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altLang="ja-JP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ja-JP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－</a:t>
            </a:r>
            <a:r>
              <a:rPr lang="en-US" altLang="ja-JP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Only extracts all </a:t>
            </a:r>
            <a:r>
              <a:rPr lang="en-US" altLang="ja-JP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frames’ </a:t>
            </a:r>
            <a:r>
              <a:rPr lang="en-US" altLang="ja-JP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information and outputs </a:t>
            </a:r>
            <a:r>
              <a:rPr lang="en-US" altLang="ja-JP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 </a:t>
            </a:r>
            <a:r>
              <a:rPr lang="en-US" altLang="ja-JP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the file</a:t>
            </a:r>
            <a:endParaRPr lang="en-US" altLang="ja-JP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endParaRPr lang="en-US" altLang="ja-JP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endParaRPr lang="en-US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endParaRPr lang="en-US" altLang="ja-JP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600"/>
              </a:spcBef>
              <a:buNone/>
            </a:pPr>
            <a:endParaRPr lang="en-US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endParaRPr lang="en-US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右矢印 5"/>
          <p:cNvSpPr/>
          <p:nvPr/>
        </p:nvSpPr>
        <p:spPr>
          <a:xfrm rot="5400000">
            <a:off x="4714713" y="2403065"/>
            <a:ext cx="647114" cy="10725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16902" y="3373855"/>
            <a:ext cx="98767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can add functions, class, </a:t>
            </a:r>
            <a:r>
              <a:rPr kumimoji="1" lang="en-US" altLang="ja-JP" sz="28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etc</a:t>
            </a:r>
            <a:r>
              <a:rPr kumimoji="1" lang="en-US" altLang="ja-JP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to analyze them for your AI</a:t>
            </a:r>
          </a:p>
        </p:txBody>
      </p:sp>
    </p:spTree>
    <p:extLst>
      <p:ext uri="{BB962C8B-B14F-4D97-AF65-F5344CB8AC3E}">
        <p14:creationId xmlns:p14="http://schemas.microsoft.com/office/powerpoint/2010/main" val="1643938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691612"/>
            <a:ext cx="12191999" cy="1280890"/>
          </a:xfrm>
        </p:spPr>
        <p:txBody>
          <a:bodyPr/>
          <a:lstStyle/>
          <a:p>
            <a:pPr algn="ctr"/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Agenda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95755" y="1066118"/>
            <a:ext cx="10805746" cy="5661914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buNone/>
            </a:pPr>
            <a:endParaRPr lang="en-US" altLang="ja-JP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600"/>
              </a:spcBef>
              <a:buNone/>
            </a:pPr>
            <a:endParaRPr lang="en-US" altLang="ja-JP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About the </a:t>
            </a: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replay 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ile</a:t>
            </a:r>
            <a:endParaRPr lang="en-US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endParaRPr lang="en-US" altLang="ja-JP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600"/>
              </a:spcBef>
              <a:buNone/>
            </a:pPr>
            <a:endParaRPr lang="en-US" altLang="ja-JP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endParaRPr lang="en-US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About the Analysis Tool</a:t>
            </a:r>
            <a:endParaRPr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9412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716259" y="1719691"/>
            <a:ext cx="9805182" cy="2262781"/>
          </a:xfrm>
        </p:spPr>
        <p:txBody>
          <a:bodyPr>
            <a:normAutofit/>
          </a:bodyPr>
          <a:lstStyle/>
          <a:p>
            <a:pPr algn="ctr"/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About the Replay File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404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角丸四角形 25"/>
          <p:cNvSpPr/>
          <p:nvPr/>
        </p:nvSpPr>
        <p:spPr>
          <a:xfrm>
            <a:off x="4486949" y="2577538"/>
            <a:ext cx="3720590" cy="422676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角丸四角形 2"/>
          <p:cNvSpPr/>
          <p:nvPr/>
        </p:nvSpPr>
        <p:spPr>
          <a:xfrm>
            <a:off x="467362" y="2577538"/>
            <a:ext cx="3720590" cy="422676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581631"/>
            <a:ext cx="12191999" cy="1280890"/>
          </a:xfrm>
        </p:spPr>
        <p:txBody>
          <a:bodyPr/>
          <a:lstStyle/>
          <a:p>
            <a:pPr algn="ctr"/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Contents of the Replay File (Overview)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40754" y="2633087"/>
            <a:ext cx="24577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Check index (-1)</a:t>
            </a:r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140754" y="3002812"/>
            <a:ext cx="24577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P1’s max HP </a:t>
            </a:r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140753" y="3372537"/>
            <a:ext cx="2823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P1’s character index </a:t>
            </a:r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140753" y="3693210"/>
            <a:ext cx="24577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Check index (-1)</a:t>
            </a:r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140753" y="4062935"/>
            <a:ext cx="24577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P2’s max HP </a:t>
            </a:r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140752" y="4432660"/>
            <a:ext cx="2823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P2’s character index </a:t>
            </a:r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直線コネクタ 12"/>
          <p:cNvCxnSpPr/>
          <p:nvPr/>
        </p:nvCxnSpPr>
        <p:spPr>
          <a:xfrm>
            <a:off x="552181" y="5006184"/>
            <a:ext cx="3634940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964686" y="5059449"/>
            <a:ext cx="2809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Frame information </a:t>
            </a:r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091140" y="5410115"/>
            <a:ext cx="4251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・・・</a:t>
            </a:r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278317" y="2092152"/>
            <a:ext cx="25479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Limit-HP mode </a:t>
            </a:r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056577" y="2633087"/>
            <a:ext cx="2823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P1’s character index </a:t>
            </a:r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5056576" y="3002813"/>
            <a:ext cx="2823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P2’s character index </a:t>
            </a:r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9" name="直線コネクタ 28"/>
          <p:cNvCxnSpPr/>
          <p:nvPr/>
        </p:nvCxnSpPr>
        <p:spPr>
          <a:xfrm>
            <a:off x="4513104" y="5006185"/>
            <a:ext cx="3634940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/>
          <p:cNvSpPr txBox="1"/>
          <p:nvPr/>
        </p:nvSpPr>
        <p:spPr>
          <a:xfrm>
            <a:off x="6052063" y="5410116"/>
            <a:ext cx="4251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・・・</a:t>
            </a:r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5445512" y="2088460"/>
            <a:ext cx="16382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Time mode </a:t>
            </a:r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8270003" y="2555377"/>
            <a:ext cx="385046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・</a:t>
            </a:r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Max HP : 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ax HP you set when </a:t>
            </a:r>
            <a:r>
              <a:rPr kumimoji="1" lang="en-US" altLang="ja-JP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FightingICE</a:t>
            </a:r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is launched (e.g. 400)</a:t>
            </a:r>
          </a:p>
          <a:p>
            <a:endParaRPr kumimoji="1" lang="en-US" altLang="ja-JP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kumimoji="1" lang="ja-JP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・</a:t>
            </a:r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Character index:</a:t>
            </a:r>
          </a:p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‐ZEN: 0</a:t>
            </a:r>
          </a:p>
          <a:p>
            <a:r>
              <a:rPr kumimoji="1" lang="ja-JP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‐GARNET: 1</a:t>
            </a:r>
          </a:p>
          <a:p>
            <a:r>
              <a:rPr kumimoji="1" lang="ja-JP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‐LUD: 2</a:t>
            </a:r>
          </a:p>
          <a:p>
            <a:r>
              <a:rPr kumimoji="1" lang="ja-JP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‐KFM: 3</a:t>
            </a:r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063173" y="5060246"/>
            <a:ext cx="2809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Frame information </a:t>
            </a:r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610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4444" y="691611"/>
            <a:ext cx="12191999" cy="1280890"/>
          </a:xfrm>
        </p:spPr>
        <p:txBody>
          <a:bodyPr/>
          <a:lstStyle/>
          <a:p>
            <a:pPr algn="ctr"/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Contents of the Replay 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File (Frame Information)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95755" y="1332057"/>
            <a:ext cx="10805746" cy="531079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endParaRPr lang="en-US" altLang="ja-JP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altLang="ja-JP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endParaRPr lang="en-US" altLang="ja-JP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7128685"/>
              </p:ext>
            </p:extLst>
          </p:nvPr>
        </p:nvGraphicFramePr>
        <p:xfrm>
          <a:off x="244444" y="1774883"/>
          <a:ext cx="11696700" cy="44251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7866"/>
                <a:gridCol w="1126632"/>
                <a:gridCol w="7902202"/>
              </a:tblGrid>
              <a:tr h="48352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Frame Info.</a:t>
                      </a:r>
                      <a:endParaRPr kumimoji="1" lang="ja-JP" altLang="en-US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Type</a:t>
                      </a:r>
                      <a:endParaRPr kumimoji="1" lang="ja-JP" altLang="en-US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Explanation</a:t>
                      </a:r>
                      <a:endParaRPr kumimoji="1" lang="ja-JP" altLang="en-US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483523">
                <a:tc>
                  <a:txBody>
                    <a:bodyPr/>
                    <a:lstStyle/>
                    <a:p>
                      <a:r>
                        <a:rPr kumimoji="1" lang="en-US" altLang="ja-JP" sz="2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isLeft</a:t>
                      </a:r>
                      <a:endParaRPr kumimoji="1" lang="en-US" altLang="ja-JP" sz="2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Boolean</a:t>
                      </a:r>
                      <a:endParaRPr kumimoji="1" lang="ja-JP" altLang="en-US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Whether the character is on the left side of the opponent character</a:t>
                      </a:r>
                      <a:endParaRPr kumimoji="1" lang="ja-JP" altLang="en-US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48352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Action Remaining Frame</a:t>
                      </a:r>
                      <a:endParaRPr kumimoji="1" lang="ja-JP" altLang="en-US" sz="2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Byte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# of remaining frames of the action which</a:t>
                      </a:r>
                      <a:r>
                        <a:rPr kumimoji="1" lang="en-US" altLang="ja-JP" sz="2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the </a:t>
                      </a:r>
                      <a:r>
                        <a:rPr kumimoji="1" lang="en-US" altLang="ja-JP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character is executing</a:t>
                      </a:r>
                      <a:endParaRPr kumimoji="1" lang="ja-JP" altLang="en-US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483523">
                <a:tc>
                  <a:txBody>
                    <a:bodyPr/>
                    <a:lstStyle/>
                    <a:p>
                      <a:r>
                        <a:rPr kumimoji="1" lang="en-US" altLang="ja-JP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Action Id</a:t>
                      </a:r>
                      <a:endParaRPr kumimoji="1" lang="ja-JP" altLang="en-US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Byte</a:t>
                      </a:r>
                      <a:endParaRPr kumimoji="1" lang="ja-JP" altLang="en-US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 index of the action the character is executing</a:t>
                      </a:r>
                      <a:endParaRPr kumimoji="1" lang="ja-JP" altLang="en-US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483523">
                <a:tc>
                  <a:txBody>
                    <a:bodyPr/>
                    <a:lstStyle/>
                    <a:p>
                      <a:r>
                        <a:rPr kumimoji="1" lang="en-US" altLang="ja-JP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HP</a:t>
                      </a:r>
                      <a:endParaRPr kumimoji="1" lang="ja-JP" altLang="en-US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</a:t>
                      </a:r>
                      <a:endParaRPr kumimoji="1" lang="ja-JP" altLang="en-US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 amount of the HP</a:t>
                      </a:r>
                      <a:endParaRPr kumimoji="1" lang="ja-JP" altLang="en-US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483523">
                <a:tc>
                  <a:txBody>
                    <a:bodyPr/>
                    <a:lstStyle/>
                    <a:p>
                      <a:r>
                        <a:rPr kumimoji="1" lang="en-US" altLang="ja-JP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Energy</a:t>
                      </a:r>
                      <a:endParaRPr kumimoji="1" lang="ja-JP" altLang="en-US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</a:t>
                      </a:r>
                      <a:endParaRPr kumimoji="1" lang="ja-JP" altLang="en-US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 amount of the energy</a:t>
                      </a:r>
                      <a:endParaRPr kumimoji="1" lang="ja-JP" altLang="en-US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485364">
                <a:tc>
                  <a:txBody>
                    <a:bodyPr/>
                    <a:lstStyle/>
                    <a:p>
                      <a:r>
                        <a:rPr kumimoji="1" lang="en-US" altLang="ja-JP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Coordinate of x</a:t>
                      </a:r>
                      <a:r>
                        <a:rPr kumimoji="1" lang="en-US" altLang="ja-JP" sz="2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and</a:t>
                      </a:r>
                      <a:r>
                        <a:rPr kumimoji="1" lang="en-US" altLang="ja-JP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y</a:t>
                      </a:r>
                      <a:endParaRPr kumimoji="1" lang="ja-JP" altLang="en-US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</a:t>
                      </a:r>
                      <a:endParaRPr kumimoji="1" lang="ja-JP" altLang="en-US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 x and</a:t>
                      </a:r>
                      <a:r>
                        <a:rPr kumimoji="1" lang="en-US" altLang="ja-JP" sz="2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y coordinates of the character box’s top-left corner when </a:t>
                      </a:r>
                      <a:r>
                        <a:rPr kumimoji="1" lang="en-US" altLang="ja-JP" sz="22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isLeft</a:t>
                      </a:r>
                      <a:r>
                        <a:rPr kumimoji="1" lang="en-US" altLang="ja-JP" sz="2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is true; otherwise, the character box’s top-right corner </a:t>
                      </a:r>
                      <a:endParaRPr kumimoji="1" lang="en-US" altLang="ja-JP" sz="2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483523">
                <a:tc>
                  <a:txBody>
                    <a:bodyPr/>
                    <a:lstStyle/>
                    <a:p>
                      <a:r>
                        <a:rPr kumimoji="1" lang="en-US" altLang="ja-JP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Key byte</a:t>
                      </a:r>
                      <a:endParaRPr kumimoji="1" lang="ja-JP" altLang="en-US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Byte</a:t>
                      </a:r>
                      <a:endParaRPr kumimoji="1" lang="ja-JP" altLang="en-US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 key of the action the character is executing represented in</a:t>
                      </a:r>
                      <a:r>
                        <a:rPr kumimoji="1" lang="ja-JP" altLang="en-US" sz="2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1" lang="en-US" altLang="ja-JP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byte</a:t>
                      </a:r>
                      <a:endParaRPr kumimoji="1" lang="ja-JP" altLang="en-US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191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691612"/>
            <a:ext cx="12191999" cy="1280890"/>
          </a:xfrm>
        </p:spPr>
        <p:txBody>
          <a:bodyPr/>
          <a:lstStyle/>
          <a:p>
            <a:pPr algn="ctr"/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 Overview of Action Id 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95755" y="1066118"/>
            <a:ext cx="10805746" cy="5661914"/>
          </a:xfrm>
        </p:spPr>
        <p:txBody>
          <a:bodyPr>
            <a:normAutofit/>
          </a:bodyPr>
          <a:lstStyle/>
          <a:p>
            <a:pPr marL="0" indent="0">
              <a:spcBef>
                <a:spcPts val="3000"/>
              </a:spcBef>
              <a:buNone/>
            </a:pPr>
            <a:endParaRPr lang="en-US" altLang="ja-JP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3000"/>
              </a:spcBef>
            </a:pP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index of the </a:t>
            </a: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action the character 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executing</a:t>
            </a:r>
            <a:endParaRPr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3000"/>
              </a:spcBef>
            </a:pPr>
            <a:endParaRPr lang="en-US" altLang="ja-JP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" name="グループ化 9"/>
          <p:cNvGrpSpPr/>
          <p:nvPr/>
        </p:nvGrpSpPr>
        <p:grpSpPr>
          <a:xfrm>
            <a:off x="2548249" y="2529151"/>
            <a:ext cx="2265798" cy="3656495"/>
            <a:chOff x="1661819" y="1332057"/>
            <a:chExt cx="1959922" cy="3462936"/>
          </a:xfrm>
        </p:grpSpPr>
        <p:pic>
          <p:nvPicPr>
            <p:cNvPr id="5" name="図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61819" y="1332057"/>
              <a:ext cx="1959922" cy="1913258"/>
            </a:xfrm>
            <a:prstGeom prst="rect">
              <a:avLst/>
            </a:prstGeom>
          </p:spPr>
        </p:pic>
        <p:pic>
          <p:nvPicPr>
            <p:cNvPr id="6" name="図 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30730" y="3698980"/>
              <a:ext cx="1269640" cy="1096013"/>
            </a:xfrm>
            <a:prstGeom prst="rect">
              <a:avLst/>
            </a:prstGeom>
          </p:spPr>
        </p:pic>
        <p:sp>
          <p:nvSpPr>
            <p:cNvPr id="7" name="テキスト ボックス 6"/>
            <p:cNvSpPr txBox="1"/>
            <p:nvPr/>
          </p:nvSpPr>
          <p:spPr>
            <a:xfrm>
              <a:off x="2250625" y="3186757"/>
              <a:ext cx="29535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・・・</a:t>
              </a:r>
              <a:endParaRPr kumimoji="1" lang="ja-JP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1" name="テキスト ボックス 10"/>
          <p:cNvSpPr txBox="1"/>
          <p:nvPr/>
        </p:nvSpPr>
        <p:spPr>
          <a:xfrm>
            <a:off x="6315584" y="3781002"/>
            <a:ext cx="369285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e.g.)</a:t>
            </a:r>
          </a:p>
          <a:p>
            <a:endParaRPr kumimoji="1" lang="en-US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kumimoji="1" lang="ja-JP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・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NEUTRAL </a:t>
            </a:r>
            <a:r>
              <a:rPr kumimoji="1" lang="ja-JP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</a:p>
          <a:p>
            <a:r>
              <a:rPr kumimoji="1" lang="ja-JP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・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AIR_A </a:t>
            </a:r>
            <a:r>
              <a:rPr kumimoji="1" lang="ja-JP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31</a:t>
            </a:r>
          </a:p>
          <a:p>
            <a:r>
              <a:rPr kumimoji="1" lang="ja-JP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・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STAND_D_DF_FC </a:t>
            </a:r>
            <a:r>
              <a:rPr kumimoji="1" lang="ja-JP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55</a:t>
            </a:r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234530" y="2832616"/>
            <a:ext cx="36928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Range of Action Id : 0 ~ 55 </a:t>
            </a:r>
          </a:p>
        </p:txBody>
      </p:sp>
    </p:spTree>
    <p:extLst>
      <p:ext uri="{BB962C8B-B14F-4D97-AF65-F5344CB8AC3E}">
        <p14:creationId xmlns:p14="http://schemas.microsoft.com/office/powerpoint/2010/main" val="3665008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691612"/>
            <a:ext cx="12191999" cy="1280890"/>
          </a:xfrm>
        </p:spPr>
        <p:txBody>
          <a:bodyPr/>
          <a:lstStyle/>
          <a:p>
            <a:pPr algn="ctr"/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 Overview of Key byte</a:t>
            </a:r>
            <a:r>
              <a:rPr lang="ja-JP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(1/2) 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95755" y="1066118"/>
            <a:ext cx="10805746" cy="5661914"/>
          </a:xfrm>
        </p:spPr>
        <p:txBody>
          <a:bodyPr>
            <a:normAutofit/>
          </a:bodyPr>
          <a:lstStyle/>
          <a:p>
            <a:pPr marL="0" indent="0">
              <a:spcBef>
                <a:spcPts val="3000"/>
              </a:spcBef>
              <a:buNone/>
            </a:pPr>
            <a:endParaRPr lang="en-US" altLang="ja-JP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3000"/>
              </a:spcBef>
            </a:pP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contents of Key class</a:t>
            </a:r>
            <a:endParaRPr lang="en-US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3000"/>
              </a:spcBef>
            </a:pPr>
            <a:endParaRPr lang="en-US" altLang="ja-JP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043821" y="4075737"/>
            <a:ext cx="10584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Key class</a:t>
            </a:r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左中かっこ 3"/>
          <p:cNvSpPr/>
          <p:nvPr/>
        </p:nvSpPr>
        <p:spPr>
          <a:xfrm>
            <a:off x="1950366" y="2732238"/>
            <a:ext cx="510988" cy="3568841"/>
          </a:xfrm>
          <a:prstGeom prst="lef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863" y="4703267"/>
            <a:ext cx="1169894" cy="1169894"/>
          </a:xfrm>
          <a:prstGeom prst="rect">
            <a:avLst/>
          </a:prstGeom>
        </p:spPr>
      </p:pic>
      <p:graphicFrame>
        <p:nvGraphicFramePr>
          <p:cNvPr id="15" name="表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867777"/>
              </p:ext>
            </p:extLst>
          </p:nvPr>
        </p:nvGraphicFramePr>
        <p:xfrm>
          <a:off x="2663058" y="2753113"/>
          <a:ext cx="6794707" cy="35479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2735"/>
                <a:gridCol w="2577195"/>
                <a:gridCol w="2764777"/>
              </a:tblGrid>
              <a:tr h="28428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Variables</a:t>
                      </a:r>
                      <a:endParaRPr kumimoji="1" lang="ja-JP" altLang="en-US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Key</a:t>
                      </a:r>
                      <a:r>
                        <a:rPr kumimoji="1" lang="en-US" altLang="ja-JP" sz="2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(Keyboard, P1)</a:t>
                      </a:r>
                      <a:endParaRPr kumimoji="1" lang="ja-JP" altLang="en-US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Key</a:t>
                      </a:r>
                      <a:r>
                        <a:rPr kumimoji="1" lang="en-US" altLang="ja-JP" sz="2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(Keyboard, P2)</a:t>
                      </a:r>
                      <a:endParaRPr kumimoji="1" lang="ja-JP" altLang="en-US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44565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endParaRPr kumimoji="1" lang="ja-JP" altLang="en-US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kumimoji="1" lang="ja-JP" altLang="en-US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44565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kumimoji="1" lang="ja-JP" altLang="en-US" sz="2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anchor="ctr"/>
                </a:tc>
              </a:tr>
              <a:tr h="44565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kumimoji="1" lang="ja-JP" altLang="en-US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kumimoji="1" lang="ja-JP" altLang="en-US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</a:t>
                      </a:r>
                      <a:endParaRPr kumimoji="1" lang="ja-JP" altLang="en-US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44565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</a:t>
                      </a:r>
                      <a:endParaRPr kumimoji="1" lang="ja-JP" altLang="en-US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↑</a:t>
                      </a:r>
                      <a:endParaRPr kumimoji="1" lang="ja-JP" altLang="en-US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kumimoji="1" lang="ja-JP" altLang="en-US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44565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kumimoji="1" lang="ja-JP" altLang="en-US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→</a:t>
                      </a:r>
                      <a:endParaRPr kumimoji="1" lang="ja-JP" altLang="en-US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kumimoji="1" lang="ja-JP" altLang="en-US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44734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kumimoji="1" lang="ja-JP" altLang="en-US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↓</a:t>
                      </a:r>
                      <a:endParaRPr kumimoji="1" lang="ja-JP" altLang="en-US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kumimoji="1" lang="ja-JP" altLang="en-US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44565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kumimoji="1" lang="ja-JP" altLang="en-US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←</a:t>
                      </a:r>
                      <a:endParaRPr kumimoji="1" lang="ja-JP" altLang="en-US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</a:t>
                      </a:r>
                      <a:endParaRPr kumimoji="1" lang="ja-JP" altLang="en-US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6" name="テキスト ボックス 15"/>
          <p:cNvSpPr txBox="1"/>
          <p:nvPr/>
        </p:nvSpPr>
        <p:spPr>
          <a:xfrm>
            <a:off x="9928410" y="4087885"/>
            <a:ext cx="17884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Key is down</a:t>
            </a:r>
          </a:p>
          <a:p>
            <a:r>
              <a:rPr kumimoji="1" lang="ja-JP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　　↓</a:t>
            </a:r>
            <a:endParaRPr kumimoji="1" lang="en-US" altLang="ja-JP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kumimoji="1" lang="ja-JP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　  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True</a:t>
            </a:r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1823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691612"/>
            <a:ext cx="12191999" cy="1280890"/>
          </a:xfrm>
        </p:spPr>
        <p:txBody>
          <a:bodyPr/>
          <a:lstStyle/>
          <a:p>
            <a:pPr algn="ctr"/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 Overview of Key byte (2/2) 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95755" y="1066118"/>
            <a:ext cx="10805746" cy="5661914"/>
          </a:xfrm>
        </p:spPr>
        <p:txBody>
          <a:bodyPr>
            <a:normAutofit/>
          </a:bodyPr>
          <a:lstStyle/>
          <a:p>
            <a:pPr marL="0" indent="0">
              <a:spcBef>
                <a:spcPts val="3000"/>
              </a:spcBef>
              <a:buNone/>
            </a:pPr>
            <a:endParaRPr lang="en-US" altLang="ja-JP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3000"/>
              </a:spcBef>
            </a:pP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 to convert each key (</a:t>
            </a:r>
            <a:r>
              <a:rPr lang="en-US" altLang="ja-JP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boolean</a:t>
            </a: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to Key byte (byte)</a:t>
            </a:r>
            <a:endParaRPr lang="en-US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3000"/>
              </a:spcBef>
            </a:pPr>
            <a:endParaRPr lang="en-US" altLang="ja-JP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テキスト ボックス 11"/>
              <p:cNvSpPr txBox="1"/>
              <p:nvPr/>
            </p:nvSpPr>
            <p:spPr>
              <a:xfrm>
                <a:off x="828293" y="2752714"/>
                <a:ext cx="6278824" cy="2797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4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𝐾𝑒𝑦</m:t>
                      </m:r>
                      <m:r>
                        <a:rPr kumimoji="1" lang="en-US" altLang="ja-JP" sz="24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kumimoji="1" lang="en-US" altLang="ja-JP" sz="24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𝑏𝑦𝑡𝑒</m:t>
                      </m:r>
                      <m:r>
                        <a:rPr kumimoji="1" lang="en-US" altLang="ja-JP" sz="24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ctrlPr>
                            <a:rPr kumimoji="1" lang="en-US" altLang="ja-JP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𝑏𝑦𝑡𝑒</m:t>
                          </m:r>
                        </m:e>
                      </m:d>
                      <m:r>
                        <a:rPr kumimoji="1" lang="en-US" altLang="ja-JP" sz="24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d>
                        <m:dPr>
                          <m:ctrlPr>
                            <a:rPr kumimoji="1" lang="en-US" altLang="ja-JP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eqArrPr>
                            <m:e>
                              <m: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  </m:t>
                              </m:r>
                              <m: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𝐶𝑜𝑛𝑣</m:t>
                              </m:r>
                              <m:d>
                                <m:dPr>
                                  <m:ctrlPr>
                                    <a:rPr kumimoji="1" lang="en-US" altLang="ja-JP" sz="24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kumimoji="1" lang="en-US" altLang="ja-JP" sz="24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𝐾𝑒𝑦</m:t>
                                  </m:r>
                                  <m:r>
                                    <a:rPr kumimoji="1" lang="en-US" altLang="ja-JP" sz="24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.</m:t>
                                  </m:r>
                                  <m:r>
                                    <a:rPr kumimoji="1" lang="en-US" altLang="ja-JP" sz="24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𝐴</m:t>
                                  </m:r>
                                </m:e>
                              </m:d>
                              <m: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×1</m:t>
                              </m:r>
                            </m:e>
                            <m:e>
                              <m: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r>
                                <a:rPr kumimoji="1" lang="en-US" altLang="ja-JP" sz="24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𝐶𝑜𝑛𝑣</m:t>
                              </m:r>
                              <m:d>
                                <m:dPr>
                                  <m:ctrlPr>
                                    <a:rPr kumimoji="1" lang="en-US" altLang="ja-JP" sz="2400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kumimoji="1" lang="en-US" altLang="ja-JP" sz="2400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𝐾𝑒𝑦</m:t>
                                  </m:r>
                                  <m:r>
                                    <a:rPr kumimoji="1" lang="en-US" altLang="ja-JP" sz="2400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.</m:t>
                                  </m:r>
                                  <m:r>
                                    <a:rPr kumimoji="1" lang="en-US" altLang="ja-JP" sz="24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𝐵</m:t>
                                  </m:r>
                                </m:e>
                              </m:d>
                              <m:r>
                                <a:rPr kumimoji="1" lang="en-US" altLang="ja-JP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×</m:t>
                              </m:r>
                              <m: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e>
                            <m:e>
                              <m:r>
                                <a:rPr kumimoji="1" lang="en-US" altLang="ja-JP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r>
                                <a:rPr kumimoji="1" lang="en-US" altLang="ja-JP" sz="24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𝐶𝑜𝑛𝑣</m:t>
                              </m:r>
                              <m:d>
                                <m:dPr>
                                  <m:ctrlPr>
                                    <a:rPr kumimoji="1" lang="en-US" altLang="ja-JP" sz="2400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kumimoji="1" lang="en-US" altLang="ja-JP" sz="2400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𝐾𝑒𝑦</m:t>
                                  </m:r>
                                  <m:r>
                                    <a:rPr kumimoji="1" lang="en-US" altLang="ja-JP" sz="2400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.</m:t>
                                  </m:r>
                                  <m:r>
                                    <a:rPr kumimoji="1" lang="en-US" altLang="ja-JP" sz="24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𝐶</m:t>
                                  </m:r>
                                </m:e>
                              </m:d>
                              <m:r>
                                <a:rPr kumimoji="1" lang="en-US" altLang="ja-JP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×</m:t>
                              </m:r>
                              <m: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4</m:t>
                              </m:r>
                            </m:e>
                            <m:e>
                              <m:r>
                                <a:rPr kumimoji="1" lang="en-US" altLang="ja-JP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r>
                                <a:rPr kumimoji="1" lang="en-US" altLang="ja-JP" sz="24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𝐶𝑜𝑛𝑣</m:t>
                              </m:r>
                              <m:d>
                                <m:dPr>
                                  <m:ctrlPr>
                                    <a:rPr kumimoji="1" lang="en-US" altLang="ja-JP" sz="2400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kumimoji="1" lang="en-US" altLang="ja-JP" sz="2400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𝐾𝑒𝑦</m:t>
                                  </m:r>
                                  <m:r>
                                    <a:rPr kumimoji="1" lang="en-US" altLang="ja-JP" sz="2400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.</m:t>
                                  </m:r>
                                  <m:r>
                                    <a:rPr kumimoji="1" lang="en-US" altLang="ja-JP" sz="24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𝐷</m:t>
                                  </m:r>
                                </m:e>
                              </m:d>
                              <m:r>
                                <a:rPr kumimoji="1" lang="en-US" altLang="ja-JP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×</m:t>
                              </m:r>
                              <m: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8</m:t>
                              </m:r>
                            </m:e>
                            <m:e>
                              <m: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 </m:t>
                              </m:r>
                              <m:r>
                                <a:rPr kumimoji="1" lang="en-US" altLang="ja-JP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r>
                                <a:rPr kumimoji="1" lang="en-US" altLang="ja-JP" sz="24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𝐶𝑜𝑛𝑣</m:t>
                              </m:r>
                              <m:d>
                                <m:dPr>
                                  <m:ctrlPr>
                                    <a:rPr kumimoji="1" lang="en-US" altLang="ja-JP" sz="2400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kumimoji="1" lang="en-US" altLang="ja-JP" sz="2400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𝐾𝑒𝑦</m:t>
                                  </m:r>
                                  <m:r>
                                    <a:rPr kumimoji="1" lang="en-US" altLang="ja-JP" sz="2400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.</m:t>
                                  </m:r>
                                  <m:r>
                                    <a:rPr kumimoji="1" lang="en-US" altLang="ja-JP" sz="24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𝐿</m:t>
                                  </m:r>
                                </m:e>
                              </m:d>
                              <m:r>
                                <a:rPr kumimoji="1" lang="en-US" altLang="ja-JP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×</m:t>
                              </m:r>
                              <m: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16</m:t>
                              </m:r>
                            </m:e>
                            <m:e>
                              <m: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 </m:t>
                              </m:r>
                              <m:r>
                                <a:rPr kumimoji="1" lang="en-US" altLang="ja-JP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r>
                                <a:rPr kumimoji="1" lang="en-US" altLang="ja-JP" sz="24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𝐶𝑜𝑛𝑣</m:t>
                              </m:r>
                              <m:d>
                                <m:dPr>
                                  <m:ctrlPr>
                                    <a:rPr kumimoji="1" lang="en-US" altLang="ja-JP" sz="2400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kumimoji="1" lang="en-US" altLang="ja-JP" sz="2400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𝐾𝑒𝑦</m:t>
                                  </m:r>
                                  <m:r>
                                    <a:rPr kumimoji="1" lang="en-US" altLang="ja-JP" sz="2400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.</m:t>
                                  </m:r>
                                  <m:r>
                                    <a:rPr kumimoji="1" lang="en-US" altLang="ja-JP" sz="24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𝑅</m:t>
                                  </m:r>
                                </m:e>
                              </m:d>
                              <m:r>
                                <a:rPr kumimoji="1" lang="en-US" altLang="ja-JP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×</m:t>
                              </m:r>
                              <m: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32</m:t>
                              </m:r>
                            </m:e>
                            <m:e>
                              <m: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 </m:t>
                              </m:r>
                              <m:r>
                                <a:rPr kumimoji="1" lang="en-US" altLang="ja-JP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r>
                                <a:rPr kumimoji="1" lang="en-US" altLang="ja-JP" sz="24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𝐶𝑜𝑛𝑣</m:t>
                              </m:r>
                              <m:d>
                                <m:dPr>
                                  <m:ctrlPr>
                                    <a:rPr kumimoji="1" lang="en-US" altLang="ja-JP" sz="2400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kumimoji="1" lang="en-US" altLang="ja-JP" sz="2400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𝐾𝑒𝑦</m:t>
                                  </m:r>
                                  <m:r>
                                    <a:rPr kumimoji="1" lang="en-US" altLang="ja-JP" sz="2400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.</m:t>
                                  </m:r>
                                  <m:r>
                                    <a:rPr kumimoji="1" lang="en-US" altLang="ja-JP" sz="24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𝑈</m:t>
                                  </m:r>
                                </m:e>
                              </m:d>
                              <m:r>
                                <a:rPr kumimoji="1" lang="en-US" altLang="ja-JP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×</m:t>
                              </m:r>
                              <m: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64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kumimoji="1" lang="ja-JP" alt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テキスト ボックス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293" y="2752714"/>
                <a:ext cx="6278824" cy="279788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テキスト ボックス 15"/>
              <p:cNvSpPr txBox="1"/>
              <p:nvPr/>
            </p:nvSpPr>
            <p:spPr>
              <a:xfrm>
                <a:off x="7704993" y="2752714"/>
                <a:ext cx="4296507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kumimoji="1" lang="en-US" altLang="ja-JP" sz="24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𝐶𝑜𝑛𝑣</m:t>
                      </m:r>
                      <m:d>
                        <m:dPr>
                          <m:ctrlPr>
                            <a:rPr kumimoji="1" lang="en-US" altLang="ja-JP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</m:d>
                      <m:r>
                        <a:rPr kumimoji="1" lang="en-US" altLang="ja-JP" sz="24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:</m:t>
                      </m:r>
                    </m:oMath>
                  </m:oMathPara>
                </a14:m>
                <a:endParaRPr kumimoji="1" lang="en-US" altLang="ja-JP" sz="2400" b="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kumimoji="1" lang="en-US" altLang="ja-JP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</a:t>
                </a:r>
                <a14:m>
                  <m:oMath xmlns:m="http://schemas.openxmlformats.org/officeDocument/2006/math">
                    <m:r>
                      <a:rPr kumimoji="1" lang="en-US" altLang="ja-JP" sz="2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kumimoji="1" lang="en-US" altLang="ja-JP" sz="2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kumimoji="1" lang="en-US" altLang="ja-JP" sz="2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𝑖𝑠</m:t>
                    </m:r>
                    <m:r>
                      <a:rPr kumimoji="1" lang="en-US" altLang="ja-JP" sz="2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kumimoji="1" lang="en-US" altLang="ja-JP" sz="2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𝑡𝑟𝑢𝑒</m:t>
                    </m:r>
                    <m:r>
                      <a:rPr kumimoji="1" lang="ja-JP" altLang="en-US" sz="240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  <m:r>
                      <a:rPr kumimoji="1" lang="en-US" altLang="ja-JP" sz="2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𝑟𝑒𝑡𝑢𝑟𝑛</m:t>
                    </m:r>
                    <m:r>
                      <a:rPr kumimoji="1" lang="en-US" altLang="ja-JP" sz="2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0</m:t>
                    </m:r>
                  </m:oMath>
                </a14:m>
                <a:endParaRPr kumimoji="1" lang="en-US" altLang="ja-JP" sz="2400" b="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kumimoji="1" lang="en-US" altLang="ja-JP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</a:t>
                </a:r>
                <a14:m>
                  <m:oMath xmlns:m="http://schemas.openxmlformats.org/officeDocument/2006/math">
                    <m:r>
                      <a:rPr kumimoji="1" lang="en-US" altLang="ja-JP" sz="2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kumimoji="1" lang="en-US" altLang="ja-JP" sz="2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kumimoji="1" lang="en-US" altLang="ja-JP" sz="2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𝑖𝑠</m:t>
                    </m:r>
                    <m:r>
                      <a:rPr kumimoji="1" lang="en-US" altLang="ja-JP" sz="2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kumimoji="1" lang="en-US" altLang="ja-JP" sz="2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𝑓𝑎𝑙𝑠𝑒</m:t>
                    </m:r>
                    <m:r>
                      <a:rPr kumimoji="1" lang="en-US" altLang="ja-JP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  <m:r>
                      <a:rPr kumimoji="1" lang="en-US" altLang="ja-JP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𝑟𝑒𝑡𝑢𝑟𝑛</m:t>
                    </m:r>
                    <m:r>
                      <a:rPr kumimoji="1" lang="en-US" altLang="ja-JP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1</m:t>
                    </m:r>
                  </m:oMath>
                </a14:m>
                <a:endParaRPr kumimoji="1" lang="en-US" altLang="ja-JP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6" name="テキスト ボックス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4993" y="2752714"/>
                <a:ext cx="4296507" cy="1200329"/>
              </a:xfrm>
              <a:prstGeom prst="rect">
                <a:avLst/>
              </a:prstGeom>
              <a:blipFill rotWithShape="0">
                <a:blip r:embed="rId4"/>
                <a:stretch>
                  <a:fillRect l="-426" b="-714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テキスト ボックス 8"/>
              <p:cNvSpPr txBox="1"/>
              <p:nvPr/>
            </p:nvSpPr>
            <p:spPr>
              <a:xfrm>
                <a:off x="7704993" y="4516199"/>
                <a:ext cx="4296507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Range of Key byte: </a:t>
                </a:r>
                <a14:m>
                  <m:oMath xmlns:m="http://schemas.openxmlformats.org/officeDocument/2006/math">
                    <m:r>
                      <a:rPr kumimoji="1" lang="en-US" altLang="ja-JP" sz="2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0 ~ 127</m:t>
                    </m:r>
                  </m:oMath>
                </a14:m>
                <a:endParaRPr kumimoji="1" lang="en-US" altLang="ja-JP" sz="2400" b="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kumimoji="1" lang="en-US" altLang="ja-JP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kumimoji="1" lang="en-US" altLang="ja-JP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Note that: </a:t>
                </a:r>
                <a:endParaRPr kumimoji="1"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kumimoji="1" lang="en-US" altLang="ja-JP" sz="2400" b="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0  </a:t>
                </a:r>
                <a:r>
                  <a:rPr kumimoji="1" lang="ja-JP" altLang="en-US" sz="2400" b="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→ </a:t>
                </a:r>
                <a:r>
                  <a:rPr kumimoji="1" lang="en-US" altLang="ja-JP" sz="2400" b="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All keys are </a:t>
                </a:r>
                <a:r>
                  <a:rPr kumimoji="1" lang="en-US" altLang="ja-JP" sz="2400" b="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true</a:t>
                </a:r>
              </a:p>
              <a:p>
                <a:r>
                  <a:rPr kumimoji="1" lang="en-US" altLang="ja-JP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127</a:t>
                </a:r>
                <a:r>
                  <a:rPr kumimoji="1" lang="ja-JP" alt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→ </a:t>
                </a:r>
                <a:r>
                  <a:rPr kumimoji="1" lang="en-US" altLang="ja-JP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All keys are </a:t>
                </a:r>
                <a:r>
                  <a:rPr kumimoji="1" lang="en-US" altLang="ja-JP" sz="24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false</a:t>
                </a:r>
                <a:endParaRPr kumimoji="1" lang="en-US" altLang="ja-JP" sz="2400" b="0" dirty="0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kumimoji="1" lang="en-US" altLang="ja-JP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</a:t>
                </a:r>
              </a:p>
            </p:txBody>
          </p:sp>
        </mc:Choice>
        <mc:Fallback xmlns="">
          <p:sp>
            <p:nvSpPr>
              <p:cNvPr id="9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4993" y="4516199"/>
                <a:ext cx="4296507" cy="2308324"/>
              </a:xfrm>
              <a:prstGeom prst="rect">
                <a:avLst/>
              </a:prstGeom>
              <a:blipFill rotWithShape="0">
                <a:blip r:embed="rId5"/>
                <a:stretch>
                  <a:fillRect l="-2270" t="-211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04758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角丸四角形 25"/>
          <p:cNvSpPr/>
          <p:nvPr/>
        </p:nvSpPr>
        <p:spPr>
          <a:xfrm>
            <a:off x="4486949" y="2577538"/>
            <a:ext cx="3720590" cy="422676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角丸四角形 2"/>
          <p:cNvSpPr/>
          <p:nvPr/>
        </p:nvSpPr>
        <p:spPr>
          <a:xfrm>
            <a:off x="467362" y="2577538"/>
            <a:ext cx="3720590" cy="422676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581631"/>
            <a:ext cx="12191999" cy="1280890"/>
          </a:xfrm>
        </p:spPr>
        <p:txBody>
          <a:bodyPr/>
          <a:lstStyle/>
          <a:p>
            <a:pPr algn="ctr"/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Contents of the Replay File (Reprint)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40754" y="2633087"/>
            <a:ext cx="24577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Check index (-1)</a:t>
            </a:r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140754" y="3002812"/>
            <a:ext cx="24577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P1’s max HP </a:t>
            </a:r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140753" y="3372537"/>
            <a:ext cx="2823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P1’s character index </a:t>
            </a:r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140753" y="3693210"/>
            <a:ext cx="24577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Check index (-1)</a:t>
            </a:r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140753" y="4062935"/>
            <a:ext cx="24577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P2’s max HP </a:t>
            </a:r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140752" y="4432660"/>
            <a:ext cx="2823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P2’s character index </a:t>
            </a:r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直線コネクタ 12"/>
          <p:cNvCxnSpPr/>
          <p:nvPr/>
        </p:nvCxnSpPr>
        <p:spPr>
          <a:xfrm>
            <a:off x="552181" y="5006184"/>
            <a:ext cx="3634940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1095653" y="5089147"/>
            <a:ext cx="27306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Frame information </a:t>
            </a:r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091140" y="5410115"/>
            <a:ext cx="4251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・・・</a:t>
            </a:r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278317" y="2092152"/>
            <a:ext cx="25479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Limit-HP mode </a:t>
            </a:r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056577" y="2633087"/>
            <a:ext cx="2823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P1’s character index </a:t>
            </a:r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5056576" y="3002813"/>
            <a:ext cx="2823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P2’s character index </a:t>
            </a:r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9" name="直線コネクタ 28"/>
          <p:cNvCxnSpPr/>
          <p:nvPr/>
        </p:nvCxnSpPr>
        <p:spPr>
          <a:xfrm>
            <a:off x="4513104" y="5006185"/>
            <a:ext cx="3634940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/>
          <p:cNvSpPr txBox="1"/>
          <p:nvPr/>
        </p:nvSpPr>
        <p:spPr>
          <a:xfrm>
            <a:off x="5056576" y="5089148"/>
            <a:ext cx="27022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Frame information </a:t>
            </a:r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052063" y="5410116"/>
            <a:ext cx="4251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・・・</a:t>
            </a:r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5445512" y="2088460"/>
            <a:ext cx="16382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Time mode </a:t>
            </a:r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8270003" y="2555377"/>
            <a:ext cx="385046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・</a:t>
            </a:r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Max HP : 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ax HP you set when FTG was launched (e.g. 400)</a:t>
            </a:r>
          </a:p>
          <a:p>
            <a:endParaRPr kumimoji="1" lang="en-US" altLang="ja-JP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kumimoji="1" lang="ja-JP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・</a:t>
            </a:r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Character index:</a:t>
            </a:r>
          </a:p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‐ZEN: 0</a:t>
            </a:r>
          </a:p>
          <a:p>
            <a:r>
              <a:rPr kumimoji="1" lang="ja-JP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‐GARNET: 1</a:t>
            </a:r>
          </a:p>
          <a:p>
            <a:r>
              <a:rPr kumimoji="1" lang="ja-JP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‐LUD: 2</a:t>
            </a:r>
          </a:p>
          <a:p>
            <a:r>
              <a:rPr kumimoji="1" lang="ja-JP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‐KFM: 3</a:t>
            </a:r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8263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ウィスプ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9846</TotalTime>
  <Words>659</Words>
  <Application>Microsoft Office PowerPoint</Application>
  <PresentationFormat>ワイド画面</PresentationFormat>
  <Paragraphs>211</Paragraphs>
  <Slides>15</Slides>
  <Notes>15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24" baseType="lpstr">
      <vt:lpstr>ＭＳ Ｐゴシック</vt:lpstr>
      <vt:lpstr>メイリオ</vt:lpstr>
      <vt:lpstr>Arial</vt:lpstr>
      <vt:lpstr>Calibri</vt:lpstr>
      <vt:lpstr>Cambria Math</vt:lpstr>
      <vt:lpstr>Century Gothic</vt:lpstr>
      <vt:lpstr>Times New Roman</vt:lpstr>
      <vt:lpstr>Wingdings 3</vt:lpstr>
      <vt:lpstr>ウィスプ</vt:lpstr>
      <vt:lpstr>The Contents of Analysis Tool</vt:lpstr>
      <vt:lpstr> Agenda</vt:lpstr>
      <vt:lpstr>About the Replay File</vt:lpstr>
      <vt:lpstr> Contents of the Replay File (Overview)</vt:lpstr>
      <vt:lpstr>Contents of the Replay File (Frame Information)</vt:lpstr>
      <vt:lpstr> An Overview of Action Id </vt:lpstr>
      <vt:lpstr> An Overview of Key byte (1/2) </vt:lpstr>
      <vt:lpstr> An Overview of Key byte (2/2) </vt:lpstr>
      <vt:lpstr> Contents of the Replay File (Reprint)</vt:lpstr>
      <vt:lpstr>P1</vt:lpstr>
      <vt:lpstr>About the Analysis Tool</vt:lpstr>
      <vt:lpstr> An Overview of Analysis Tool</vt:lpstr>
      <vt:lpstr> Extraction of the Game Information (1/2)</vt:lpstr>
      <vt:lpstr> Output</vt:lpstr>
      <vt:lpstr> Summary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Kinectを用いた対戦格闘ゲームにおけるユーザに多彩な技を使用させるAIの探究</dc:title>
  <dc:creator>T.RED0822</dc:creator>
  <cp:lastModifiedBy>RUCK THAWONMAS</cp:lastModifiedBy>
  <cp:revision>436</cp:revision>
  <dcterms:created xsi:type="dcterms:W3CDTF">2015-06-17T13:18:40Z</dcterms:created>
  <dcterms:modified xsi:type="dcterms:W3CDTF">2017-08-29T23:57:49Z</dcterms:modified>
</cp:coreProperties>
</file>