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sldIdLst>
    <p:sldId id="282" r:id="rId2"/>
    <p:sldId id="258" r:id="rId3"/>
    <p:sldId id="274" r:id="rId4"/>
    <p:sldId id="275" r:id="rId5"/>
    <p:sldId id="259" r:id="rId6"/>
    <p:sldId id="278" r:id="rId7"/>
    <p:sldId id="276" r:id="rId8"/>
    <p:sldId id="269" r:id="rId9"/>
    <p:sldId id="264" r:id="rId10"/>
    <p:sldId id="261" r:id="rId11"/>
    <p:sldId id="265" r:id="rId12"/>
    <p:sldId id="286" r:id="rId13"/>
    <p:sldId id="270" r:id="rId14"/>
    <p:sldId id="271" r:id="rId15"/>
    <p:sldId id="262" r:id="rId16"/>
    <p:sldId id="263" r:id="rId17"/>
    <p:sldId id="268" r:id="rId18"/>
    <p:sldId id="280" r:id="rId19"/>
    <p:sldId id="283" r:id="rId20"/>
    <p:sldId id="281" r:id="rId21"/>
    <p:sldId id="284" r:id="rId22"/>
    <p:sldId id="285" r:id="rId23"/>
    <p:sldId id="279" r:id="rId2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ADADA"/>
    <a:srgbClr val="FFFFFF"/>
    <a:srgbClr val="212121"/>
    <a:srgbClr val="EDEF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22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C63F4A-CDEE-42DE-BC00-1A54FD67CB1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27DF220-6D8C-4884-A1EF-A7FA72C4E2F4}">
      <dgm:prSet phldrT="[Text]"/>
      <dgm:spPr/>
      <dgm:t>
        <a:bodyPr/>
        <a:lstStyle/>
        <a:p>
          <a:r>
            <a:rPr lang="en-US" dirty="0" smtClean="0"/>
            <a:t>1996</a:t>
          </a:r>
          <a:endParaRPr lang="en-US" dirty="0"/>
        </a:p>
      </dgm:t>
    </dgm:pt>
    <dgm:pt modelId="{A5BE96DC-1B0E-4A0D-AD5E-097C7780D3D5}" type="parTrans" cxnId="{3FBA8874-E98B-4C4D-A8DC-04A97F47D59F}">
      <dgm:prSet/>
      <dgm:spPr/>
      <dgm:t>
        <a:bodyPr/>
        <a:lstStyle/>
        <a:p>
          <a:endParaRPr lang="en-US"/>
        </a:p>
      </dgm:t>
    </dgm:pt>
    <dgm:pt modelId="{0372FC4D-A360-44A0-B1B0-40E945689A49}" type="sibTrans" cxnId="{3FBA8874-E98B-4C4D-A8DC-04A97F47D59F}">
      <dgm:prSet/>
      <dgm:spPr/>
      <dgm:t>
        <a:bodyPr/>
        <a:lstStyle/>
        <a:p>
          <a:endParaRPr lang="en-US"/>
        </a:p>
      </dgm:t>
    </dgm:pt>
    <dgm:pt modelId="{84FA2EEE-451A-41D7-B164-6EBEEBA5DFD3}">
      <dgm:prSet phldrT="[Text]"/>
      <dgm:spPr/>
      <dgm:t>
        <a:bodyPr/>
        <a:lstStyle/>
        <a:p>
          <a:r>
            <a:rPr lang="en-US" dirty="0" smtClean="0"/>
            <a:t>2002</a:t>
          </a:r>
          <a:endParaRPr lang="en-US" dirty="0"/>
        </a:p>
      </dgm:t>
    </dgm:pt>
    <dgm:pt modelId="{AB94A0CF-11F6-47C0-83DD-C7A248B8CBB9}" type="parTrans" cxnId="{C667FFB5-D1D7-4BD3-BC6A-CA4CEC3C5DCC}">
      <dgm:prSet/>
      <dgm:spPr/>
      <dgm:t>
        <a:bodyPr/>
        <a:lstStyle/>
        <a:p>
          <a:endParaRPr lang="en-US"/>
        </a:p>
      </dgm:t>
    </dgm:pt>
    <dgm:pt modelId="{E1F818FA-2BA0-4272-AE55-A5F32DEAF7CA}" type="sibTrans" cxnId="{C667FFB5-D1D7-4BD3-BC6A-CA4CEC3C5DCC}">
      <dgm:prSet/>
      <dgm:spPr/>
      <dgm:t>
        <a:bodyPr/>
        <a:lstStyle/>
        <a:p>
          <a:endParaRPr lang="en-US"/>
        </a:p>
      </dgm:t>
    </dgm:pt>
    <dgm:pt modelId="{72FC2E6F-0DBE-40B6-A0EC-C3B81DB2F33F}">
      <dgm:prSet phldrT="[Text]"/>
      <dgm:spPr/>
      <dgm:t>
        <a:bodyPr/>
        <a:lstStyle/>
        <a:p>
          <a:r>
            <a:rPr lang="en-US" dirty="0" smtClean="0"/>
            <a:t>2004</a:t>
          </a:r>
          <a:endParaRPr lang="en-US" dirty="0"/>
        </a:p>
      </dgm:t>
    </dgm:pt>
    <dgm:pt modelId="{025D6B86-00FF-4FC1-A614-BB32730B77F1}" type="parTrans" cxnId="{79EC65D5-3B4C-4DA3-8B31-E229F893B904}">
      <dgm:prSet/>
      <dgm:spPr/>
      <dgm:t>
        <a:bodyPr/>
        <a:lstStyle/>
        <a:p>
          <a:endParaRPr lang="en-US"/>
        </a:p>
      </dgm:t>
    </dgm:pt>
    <dgm:pt modelId="{5A69C2E0-6ECE-4379-AD58-F46058ECCF6D}" type="sibTrans" cxnId="{79EC65D5-3B4C-4DA3-8B31-E229F893B904}">
      <dgm:prSet/>
      <dgm:spPr/>
      <dgm:t>
        <a:bodyPr/>
        <a:lstStyle/>
        <a:p>
          <a:endParaRPr lang="en-US"/>
        </a:p>
      </dgm:t>
    </dgm:pt>
    <dgm:pt modelId="{2D384D26-AE3F-4988-BA9F-0FB02431278E}">
      <dgm:prSet phldrT="[Text]"/>
      <dgm:spPr/>
      <dgm:t>
        <a:bodyPr/>
        <a:lstStyle/>
        <a:p>
          <a:r>
            <a:rPr lang="en-US" dirty="0" smtClean="0"/>
            <a:t>2006</a:t>
          </a:r>
          <a:endParaRPr lang="en-US" dirty="0"/>
        </a:p>
      </dgm:t>
    </dgm:pt>
    <dgm:pt modelId="{62C28052-C64E-42C6-9A52-0172A7DFD075}" type="parTrans" cxnId="{7EC63720-170F-45A9-8D70-4A2FBA1DA53F}">
      <dgm:prSet/>
      <dgm:spPr/>
      <dgm:t>
        <a:bodyPr/>
        <a:lstStyle/>
        <a:p>
          <a:endParaRPr lang="en-US"/>
        </a:p>
      </dgm:t>
    </dgm:pt>
    <dgm:pt modelId="{6B70BC1A-9E9C-4F9C-A1DD-0E40065A6F20}" type="sibTrans" cxnId="{7EC63720-170F-45A9-8D70-4A2FBA1DA53F}">
      <dgm:prSet/>
      <dgm:spPr/>
      <dgm:t>
        <a:bodyPr/>
        <a:lstStyle/>
        <a:p>
          <a:endParaRPr lang="en-US"/>
        </a:p>
      </dgm:t>
    </dgm:pt>
    <dgm:pt modelId="{DD874F3C-0076-4997-9BB5-FF62A3D4C84B}" type="pres">
      <dgm:prSet presAssocID="{DCC63F4A-CDEE-42DE-BC00-1A54FD67CB1B}" presName="CompostProcess" presStyleCnt="0">
        <dgm:presLayoutVars>
          <dgm:dir/>
          <dgm:resizeHandles val="exact"/>
        </dgm:presLayoutVars>
      </dgm:prSet>
      <dgm:spPr/>
    </dgm:pt>
    <dgm:pt modelId="{BF807FDB-3292-454C-AA80-BFA496D66505}" type="pres">
      <dgm:prSet presAssocID="{DCC63F4A-CDEE-42DE-BC00-1A54FD67CB1B}" presName="arrow" presStyleLbl="bgShp" presStyleIdx="0" presStyleCnt="1"/>
      <dgm:spPr/>
    </dgm:pt>
    <dgm:pt modelId="{29FE3608-2641-45BE-AB2A-8EA3A96002A8}" type="pres">
      <dgm:prSet presAssocID="{DCC63F4A-CDEE-42DE-BC00-1A54FD67CB1B}" presName="linearProcess" presStyleCnt="0"/>
      <dgm:spPr/>
    </dgm:pt>
    <dgm:pt modelId="{C6DFCF19-CE10-42F9-8917-97C937247EEB}" type="pres">
      <dgm:prSet presAssocID="{627DF220-6D8C-4884-A1EF-A7FA72C4E2F4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7D1CDB-D1AF-4103-AED6-05CC1E2BE1C8}" type="pres">
      <dgm:prSet presAssocID="{0372FC4D-A360-44A0-B1B0-40E945689A49}" presName="sibTrans" presStyleCnt="0"/>
      <dgm:spPr/>
    </dgm:pt>
    <dgm:pt modelId="{07276AA8-0857-4984-9CB3-158681436D31}" type="pres">
      <dgm:prSet presAssocID="{84FA2EEE-451A-41D7-B164-6EBEEBA5DFD3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C11C00-0F88-472C-A77B-20447059C6E6}" type="pres">
      <dgm:prSet presAssocID="{E1F818FA-2BA0-4272-AE55-A5F32DEAF7CA}" presName="sibTrans" presStyleCnt="0"/>
      <dgm:spPr/>
    </dgm:pt>
    <dgm:pt modelId="{FA38BF3E-5D40-4732-BFAD-0E7260DB18EB}" type="pres">
      <dgm:prSet presAssocID="{72FC2E6F-0DBE-40B6-A0EC-C3B81DB2F33F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A46EB8-E9C7-4860-B856-20FFEA1A5D54}" type="pres">
      <dgm:prSet presAssocID="{5A69C2E0-6ECE-4379-AD58-F46058ECCF6D}" presName="sibTrans" presStyleCnt="0"/>
      <dgm:spPr/>
    </dgm:pt>
    <dgm:pt modelId="{83985A46-63AD-4D99-8CFF-02D236498CE5}" type="pres">
      <dgm:prSet presAssocID="{2D384D26-AE3F-4988-BA9F-0FB02431278E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67FFB5-D1D7-4BD3-BC6A-CA4CEC3C5DCC}" srcId="{DCC63F4A-CDEE-42DE-BC00-1A54FD67CB1B}" destId="{84FA2EEE-451A-41D7-B164-6EBEEBA5DFD3}" srcOrd="1" destOrd="0" parTransId="{AB94A0CF-11F6-47C0-83DD-C7A248B8CBB9}" sibTransId="{E1F818FA-2BA0-4272-AE55-A5F32DEAF7CA}"/>
    <dgm:cxn modelId="{D0FFB08C-243B-47EC-8296-5724BBE3DE1A}" type="presOf" srcId="{627DF220-6D8C-4884-A1EF-A7FA72C4E2F4}" destId="{C6DFCF19-CE10-42F9-8917-97C937247EEB}" srcOrd="0" destOrd="0" presId="urn:microsoft.com/office/officeart/2005/8/layout/hProcess9"/>
    <dgm:cxn modelId="{7EC63720-170F-45A9-8D70-4A2FBA1DA53F}" srcId="{DCC63F4A-CDEE-42DE-BC00-1A54FD67CB1B}" destId="{2D384D26-AE3F-4988-BA9F-0FB02431278E}" srcOrd="3" destOrd="0" parTransId="{62C28052-C64E-42C6-9A52-0172A7DFD075}" sibTransId="{6B70BC1A-9E9C-4F9C-A1DD-0E40065A6F20}"/>
    <dgm:cxn modelId="{50F96522-FCC4-4E22-8A54-D7B2768B4040}" type="presOf" srcId="{72FC2E6F-0DBE-40B6-A0EC-C3B81DB2F33F}" destId="{FA38BF3E-5D40-4732-BFAD-0E7260DB18EB}" srcOrd="0" destOrd="0" presId="urn:microsoft.com/office/officeart/2005/8/layout/hProcess9"/>
    <dgm:cxn modelId="{1798CF0F-BB37-4BA4-8271-4CA8776C9D06}" type="presOf" srcId="{DCC63F4A-CDEE-42DE-BC00-1A54FD67CB1B}" destId="{DD874F3C-0076-4997-9BB5-FF62A3D4C84B}" srcOrd="0" destOrd="0" presId="urn:microsoft.com/office/officeart/2005/8/layout/hProcess9"/>
    <dgm:cxn modelId="{79EC65D5-3B4C-4DA3-8B31-E229F893B904}" srcId="{DCC63F4A-CDEE-42DE-BC00-1A54FD67CB1B}" destId="{72FC2E6F-0DBE-40B6-A0EC-C3B81DB2F33F}" srcOrd="2" destOrd="0" parTransId="{025D6B86-00FF-4FC1-A614-BB32730B77F1}" sibTransId="{5A69C2E0-6ECE-4379-AD58-F46058ECCF6D}"/>
    <dgm:cxn modelId="{3B67D687-5C47-485C-9F41-E733BD98ACD3}" type="presOf" srcId="{2D384D26-AE3F-4988-BA9F-0FB02431278E}" destId="{83985A46-63AD-4D99-8CFF-02D236498CE5}" srcOrd="0" destOrd="0" presId="urn:microsoft.com/office/officeart/2005/8/layout/hProcess9"/>
    <dgm:cxn modelId="{219BB350-EF66-4CB4-BC2A-536ACABC054C}" type="presOf" srcId="{84FA2EEE-451A-41D7-B164-6EBEEBA5DFD3}" destId="{07276AA8-0857-4984-9CB3-158681436D31}" srcOrd="0" destOrd="0" presId="urn:microsoft.com/office/officeart/2005/8/layout/hProcess9"/>
    <dgm:cxn modelId="{3FBA8874-E98B-4C4D-A8DC-04A97F47D59F}" srcId="{DCC63F4A-CDEE-42DE-BC00-1A54FD67CB1B}" destId="{627DF220-6D8C-4884-A1EF-A7FA72C4E2F4}" srcOrd="0" destOrd="0" parTransId="{A5BE96DC-1B0E-4A0D-AD5E-097C7780D3D5}" sibTransId="{0372FC4D-A360-44A0-B1B0-40E945689A49}"/>
    <dgm:cxn modelId="{AC8CBDFB-ABF7-4F17-8B46-80738457FAC7}" type="presParOf" srcId="{DD874F3C-0076-4997-9BB5-FF62A3D4C84B}" destId="{BF807FDB-3292-454C-AA80-BFA496D66505}" srcOrd="0" destOrd="0" presId="urn:microsoft.com/office/officeart/2005/8/layout/hProcess9"/>
    <dgm:cxn modelId="{AD228BA2-37C5-4904-A79B-030F91AB8F3E}" type="presParOf" srcId="{DD874F3C-0076-4997-9BB5-FF62A3D4C84B}" destId="{29FE3608-2641-45BE-AB2A-8EA3A96002A8}" srcOrd="1" destOrd="0" presId="urn:microsoft.com/office/officeart/2005/8/layout/hProcess9"/>
    <dgm:cxn modelId="{F34936EB-A5FD-4AAD-BD0C-79C7F2F077AC}" type="presParOf" srcId="{29FE3608-2641-45BE-AB2A-8EA3A96002A8}" destId="{C6DFCF19-CE10-42F9-8917-97C937247EEB}" srcOrd="0" destOrd="0" presId="urn:microsoft.com/office/officeart/2005/8/layout/hProcess9"/>
    <dgm:cxn modelId="{9967E9B0-1B08-41AE-A37A-CE62DF3E8BEA}" type="presParOf" srcId="{29FE3608-2641-45BE-AB2A-8EA3A96002A8}" destId="{0F7D1CDB-D1AF-4103-AED6-05CC1E2BE1C8}" srcOrd="1" destOrd="0" presId="urn:microsoft.com/office/officeart/2005/8/layout/hProcess9"/>
    <dgm:cxn modelId="{C4BF5031-F6DB-4DA3-9A8A-4FB9893A1213}" type="presParOf" srcId="{29FE3608-2641-45BE-AB2A-8EA3A96002A8}" destId="{07276AA8-0857-4984-9CB3-158681436D31}" srcOrd="2" destOrd="0" presId="urn:microsoft.com/office/officeart/2005/8/layout/hProcess9"/>
    <dgm:cxn modelId="{59DFE2D3-C122-4DCC-B797-5CFAF385E2D4}" type="presParOf" srcId="{29FE3608-2641-45BE-AB2A-8EA3A96002A8}" destId="{17C11C00-0F88-472C-A77B-20447059C6E6}" srcOrd="3" destOrd="0" presId="urn:microsoft.com/office/officeart/2005/8/layout/hProcess9"/>
    <dgm:cxn modelId="{C10F3E82-3A8A-4B6A-A2F6-823DE98B1DA7}" type="presParOf" srcId="{29FE3608-2641-45BE-AB2A-8EA3A96002A8}" destId="{FA38BF3E-5D40-4732-BFAD-0E7260DB18EB}" srcOrd="4" destOrd="0" presId="urn:microsoft.com/office/officeart/2005/8/layout/hProcess9"/>
    <dgm:cxn modelId="{3A776ED7-9726-4960-BF33-C1FDF4B62545}" type="presParOf" srcId="{29FE3608-2641-45BE-AB2A-8EA3A96002A8}" destId="{0BA46EB8-E9C7-4860-B856-20FFEA1A5D54}" srcOrd="5" destOrd="0" presId="urn:microsoft.com/office/officeart/2005/8/layout/hProcess9"/>
    <dgm:cxn modelId="{537FC130-6741-4C5C-950E-080D87D4985F}" type="presParOf" srcId="{29FE3608-2641-45BE-AB2A-8EA3A96002A8}" destId="{83985A46-63AD-4D99-8CFF-02D236498CE5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07FDB-3292-454C-AA80-BFA496D66505}">
      <dsp:nvSpPr>
        <dsp:cNvPr id="0" name=""/>
        <dsp:cNvSpPr/>
      </dsp:nvSpPr>
      <dsp:spPr>
        <a:xfrm>
          <a:off x="555413" y="0"/>
          <a:ext cx="6294684" cy="129028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DFCF19-CE10-42F9-8917-97C937247EEB}">
      <dsp:nvSpPr>
        <dsp:cNvPr id="0" name=""/>
        <dsp:cNvSpPr/>
      </dsp:nvSpPr>
      <dsp:spPr>
        <a:xfrm>
          <a:off x="2531" y="387085"/>
          <a:ext cx="1644544" cy="5161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1996</a:t>
          </a:r>
          <a:endParaRPr lang="en-US" sz="2200" kern="1200" dirty="0"/>
        </a:p>
      </dsp:txBody>
      <dsp:txXfrm>
        <a:off x="27726" y="412280"/>
        <a:ext cx="1594154" cy="465723"/>
      </dsp:txXfrm>
    </dsp:sp>
    <dsp:sp modelId="{07276AA8-0857-4984-9CB3-158681436D31}">
      <dsp:nvSpPr>
        <dsp:cNvPr id="0" name=""/>
        <dsp:cNvSpPr/>
      </dsp:nvSpPr>
      <dsp:spPr>
        <a:xfrm>
          <a:off x="1921166" y="387085"/>
          <a:ext cx="1644544" cy="5161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2002</a:t>
          </a:r>
          <a:endParaRPr lang="en-US" sz="2200" kern="1200" dirty="0"/>
        </a:p>
      </dsp:txBody>
      <dsp:txXfrm>
        <a:off x="1946361" y="412280"/>
        <a:ext cx="1594154" cy="465723"/>
      </dsp:txXfrm>
    </dsp:sp>
    <dsp:sp modelId="{FA38BF3E-5D40-4732-BFAD-0E7260DB18EB}">
      <dsp:nvSpPr>
        <dsp:cNvPr id="0" name=""/>
        <dsp:cNvSpPr/>
      </dsp:nvSpPr>
      <dsp:spPr>
        <a:xfrm>
          <a:off x="3839800" y="387085"/>
          <a:ext cx="1644544" cy="5161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2004</a:t>
          </a:r>
          <a:endParaRPr lang="en-US" sz="2200" kern="1200" dirty="0"/>
        </a:p>
      </dsp:txBody>
      <dsp:txXfrm>
        <a:off x="3864995" y="412280"/>
        <a:ext cx="1594154" cy="465723"/>
      </dsp:txXfrm>
    </dsp:sp>
    <dsp:sp modelId="{83985A46-63AD-4D99-8CFF-02D236498CE5}">
      <dsp:nvSpPr>
        <dsp:cNvPr id="0" name=""/>
        <dsp:cNvSpPr/>
      </dsp:nvSpPr>
      <dsp:spPr>
        <a:xfrm>
          <a:off x="5758435" y="387085"/>
          <a:ext cx="1644544" cy="5161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2006</a:t>
          </a:r>
          <a:endParaRPr lang="en-US" sz="2200" kern="1200" dirty="0"/>
        </a:p>
      </dsp:txBody>
      <dsp:txXfrm>
        <a:off x="5783630" y="412280"/>
        <a:ext cx="1594154" cy="4657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-17463" y="0"/>
            <a:ext cx="12231688" cy="6856413"/>
            <a:chOff x="-16934" y="0"/>
            <a:chExt cx="12231160" cy="6856214"/>
          </a:xfrm>
        </p:grpSpPr>
        <p:pic>
          <p:nvPicPr>
            <p:cNvPr id="5" name="Picture 12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4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8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1CFA6-19A7-4DF5-A4EC-F1CC467765D6}" type="datetimeFigureOut">
              <a:rPr lang="en-US" altLang="ja-JP"/>
              <a:pPr>
                <a:defRPr/>
              </a:pPr>
              <a:t>4/21/2015</a:t>
            </a:fld>
            <a:endParaRPr lang="en-US" altLang="ja-JP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E6D64-88A1-4F95-9787-2385ACBCD51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4115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6395D-5784-4C27-98C3-5D95CE5088FE}" type="datetimeFigureOut">
              <a:rPr lang="en-US" altLang="ja-JP"/>
              <a:pPr>
                <a:defRPr/>
              </a:pPr>
              <a:t>4/21/2015</a:t>
            </a:fld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E7597-2788-4DA4-83C1-3722E91FC91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27462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AE4F4-D2F5-41D0-9084-C8C53363BEA1}" type="datetimeFigureOut">
              <a:rPr lang="en-US" altLang="ja-JP"/>
              <a:pPr>
                <a:defRPr/>
              </a:pPr>
              <a:t>4/21/2015</a:t>
            </a:fld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96020-C869-49E5-9111-4D607726567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44960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ja-JP" sz="8000">
                <a:ea typeface="MS PGothic" panose="020B0600070205080204" pitchFamily="34" charset="-128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599738" y="2827338"/>
            <a:ext cx="6096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ja-JP" sz="8000">
                <a:ea typeface="MS PGothic" panose="020B0600070205080204" pitchFamily="34" charset="-128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165C0-4572-4797-B9DE-9128C115F946}" type="datetimeFigureOut">
              <a:rPr lang="en-US" altLang="ja-JP"/>
              <a:pPr>
                <a:defRPr/>
              </a:pPr>
              <a:t>4/21/2015</a:t>
            </a:fld>
            <a:endParaRPr lang="en-US" altLang="ja-JP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521A0-8E1C-47A4-AF17-A9603321662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51026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05537-0294-433A-BAE1-16FA3281A4F8}" type="datetimeFigureOut">
              <a:rPr lang="en-US" altLang="ja-JP"/>
              <a:pPr>
                <a:defRPr/>
              </a:pPr>
              <a:t>4/21/2015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2F134-9268-4C8D-888A-C41EFBB6997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95247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ja-JP" sz="8000">
                <a:ea typeface="MS PGothic" panose="020B0600070205080204" pitchFamily="34" charset="-128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599738" y="2598738"/>
            <a:ext cx="6096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ja-JP" sz="8000">
                <a:ea typeface="MS PGothic" panose="020B0600070205080204" pitchFamily="34" charset="-128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5F4AE-9006-4D4F-B23C-1799575D299D}" type="datetimeFigureOut">
              <a:rPr lang="en-US" altLang="ja-JP"/>
              <a:pPr>
                <a:defRPr/>
              </a:pPr>
              <a:t>4/21/2015</a:t>
            </a:fld>
            <a:endParaRPr lang="en-US" altLang="ja-JP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81F30-9BE9-453F-B0B9-C1C5E4342CF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24356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78EBA-5F44-4015-A9A7-4DE9F3BBA6FC}" type="datetimeFigureOut">
              <a:rPr lang="en-US" altLang="ja-JP"/>
              <a:pPr>
                <a:defRPr/>
              </a:pPr>
              <a:t>4/21/2015</a:t>
            </a:fld>
            <a:endParaRPr lang="en-US" altLang="ja-JP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D8F18-6FBC-481A-BEED-0A667D39D01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22791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115BF-BE1F-4F43-9246-ED574CEBF014}" type="datetimeFigureOut">
              <a:rPr lang="en-US" altLang="ja-JP"/>
              <a:pPr>
                <a:defRPr/>
              </a:pPr>
              <a:t>4/21/2015</a:t>
            </a:fld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3B245-F3AF-47D9-9826-436F3CCB38A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8728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DCE60-E544-4E0D-B40B-7EF42E4D296B}" type="datetimeFigureOut">
              <a:rPr lang="en-US" altLang="ja-JP"/>
              <a:pPr>
                <a:defRPr/>
              </a:pPr>
              <a:t>4/21/2015</a:t>
            </a:fld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4EEBC-5656-487F-822F-9977ECC8253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77900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F1639-81D7-4FF1-911E-E6836C6CF007}" type="datetimeFigureOut">
              <a:rPr lang="en-US" altLang="ja-JP"/>
              <a:pPr>
                <a:defRPr/>
              </a:pPr>
              <a:t>4/21/2015</a:t>
            </a:fld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F3A68-A419-44EA-80F8-2A6DD728BED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80262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35204-21C4-472D-8AAE-0D8CD95EC410}" type="datetimeFigureOut">
              <a:rPr lang="en-US" altLang="ja-JP"/>
              <a:pPr>
                <a:defRPr/>
              </a:pPr>
              <a:t>4/21/2015</a:t>
            </a:fld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EC12A-552E-4F55-A1BE-586403754BD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0293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47B57-688C-4E4B-8826-B694B242ABBA}" type="datetimeFigureOut">
              <a:rPr lang="en-US" altLang="ja-JP"/>
              <a:pPr>
                <a:defRPr/>
              </a:pPr>
              <a:t>4/21/2015</a:t>
            </a:fld>
            <a:endParaRPr lang="en-US" altLang="ja-JP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C52F9-F8E5-406D-A8AF-6FE04FF969B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9445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6E12D-F1C5-4074-A7E8-3F58D1EEA93E}" type="datetimeFigureOut">
              <a:rPr lang="en-US" altLang="ja-JP"/>
              <a:pPr>
                <a:defRPr/>
              </a:pPr>
              <a:t>4/21/2015</a:t>
            </a:fld>
            <a:endParaRPr lang="en-US" altLang="ja-JP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6A391-D504-44FB-B2C9-166EA9F7AF0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12928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034F0-EF87-4AED-BEF7-11B38EC92DF5}" type="datetimeFigureOut">
              <a:rPr lang="en-US" altLang="ja-JP"/>
              <a:pPr>
                <a:defRPr/>
              </a:pPr>
              <a:t>4/21/2015</a:t>
            </a:fld>
            <a:endParaRPr lang="en-US" altLang="ja-JP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B6391-0934-4440-8319-5F5C19B675D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75335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A8AAC-599C-4B38-858F-94ADDB1F43C6}" type="datetimeFigureOut">
              <a:rPr lang="en-US" altLang="ja-JP"/>
              <a:pPr>
                <a:defRPr/>
              </a:pPr>
              <a:t>4/21/2015</a:t>
            </a:fld>
            <a:endParaRPr lang="en-US" altLang="ja-JP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6F94A-250B-49A1-AFF2-54FEC3FACD6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41426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AEE39-917F-4A02-80DC-61FADD5FD7FA}" type="datetimeFigureOut">
              <a:rPr lang="en-US" altLang="ja-JP"/>
              <a:pPr>
                <a:defRPr/>
              </a:pPr>
              <a:t>4/21/2015</a:t>
            </a:fld>
            <a:endParaRPr lang="en-US" altLang="ja-JP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63C6B-981B-4D7A-A36A-CAE4E3431D7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3799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68F85-A8EE-4148-8B44-64EFF99C924D}" type="datetimeFigureOut">
              <a:rPr lang="en-US" altLang="ja-JP"/>
              <a:pPr>
                <a:defRPr/>
              </a:pPr>
              <a:t>4/21/2015</a:t>
            </a:fld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E119A-A8C4-4026-B092-392077ECE0B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18003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1032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AB038E3-5536-45D2-A509-AC0700FB102F}" type="datetimeFigureOut">
              <a:rPr lang="en-US" altLang="ja-JP"/>
              <a:pPr>
                <a:defRPr/>
              </a:pPr>
              <a:t>4/21/2015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49837EC7-C2CC-44C2-B637-525D01C9F69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3991" r:id="rId7"/>
    <p:sldLayoutId id="2147484001" r:id="rId8"/>
    <p:sldLayoutId id="2147483992" r:id="rId9"/>
    <p:sldLayoutId id="2147483993" r:id="rId10"/>
    <p:sldLayoutId id="2147484002" r:id="rId11"/>
    <p:sldLayoutId id="2147484003" r:id="rId12"/>
    <p:sldLayoutId id="2147483994" r:id="rId13"/>
    <p:sldLayoutId id="2147484004" r:id="rId14"/>
    <p:sldLayoutId id="2147484005" r:id="rId15"/>
    <p:sldLayoutId id="2147484006" r:id="rId16"/>
    <p:sldLayoutId id="2147484007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2484438" y="1652588"/>
            <a:ext cx="7194550" cy="1570037"/>
          </a:xfrm>
        </p:spPr>
        <p:txBody>
          <a:bodyPr/>
          <a:lstStyle/>
          <a:p>
            <a:pPr eaLnBrk="1" hangingPunct="1"/>
            <a:r>
              <a:rPr lang="en-US" altLang="ja-JP" sz="3600" smtClean="0">
                <a:ln>
                  <a:noFill/>
                </a:ln>
              </a:rPr>
              <a:t>Quantum-Inspired Genetic Algorithm</a:t>
            </a: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2484438" y="3575050"/>
            <a:ext cx="7194550" cy="1655763"/>
          </a:xfrm>
        </p:spPr>
        <p:txBody>
          <a:bodyPr/>
          <a:lstStyle/>
          <a:p>
            <a:pPr eaLnBrk="1" hangingPunct="1"/>
            <a:r>
              <a:rPr lang="en-US" altLang="ja-JP" sz="1800" smtClean="0">
                <a:ea typeface="MS PGothic" panose="020B0600070205080204" pitchFamily="50" charset="-128"/>
              </a:rPr>
              <a:t>with Two Supportive Search Schemes (TSSS) and</a:t>
            </a:r>
            <a:br>
              <a:rPr lang="en-US" altLang="ja-JP" sz="1800" smtClean="0">
                <a:ea typeface="MS PGothic" panose="020B0600070205080204" pitchFamily="50" charset="-128"/>
              </a:rPr>
            </a:br>
            <a:r>
              <a:rPr lang="en-US" altLang="ja-JP" sz="1800" smtClean="0">
                <a:ea typeface="MS PGothic" panose="020B0600070205080204" pitchFamily="50" charset="-128"/>
              </a:rPr>
              <a:t>Artificial Entanglement (AE)</a:t>
            </a:r>
          </a:p>
          <a:p>
            <a:pPr eaLnBrk="1" hangingPunct="1"/>
            <a:endParaRPr lang="en-US" altLang="ja-JP" sz="1400" u="sng" smtClean="0">
              <a:ea typeface="MS PGothic" panose="020B0600070205080204" pitchFamily="50" charset="-128"/>
            </a:endParaRP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2741613" y="4706938"/>
            <a:ext cx="668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en-US" altLang="ja-JP" sz="1400" b="1">
                <a:ea typeface="MS PGothic" panose="020B0600070205080204" pitchFamily="50" charset="-128"/>
              </a:rPr>
              <a:t>Chee Ken Choy (Kenny)</a:t>
            </a:r>
            <a:br>
              <a:rPr lang="en-US" altLang="ja-JP" sz="1400" b="1">
                <a:ea typeface="MS PGothic" panose="020B0600070205080204" pitchFamily="50" charset="-128"/>
              </a:rPr>
            </a:br>
            <a:r>
              <a:rPr lang="en-US" altLang="en-US" sz="1400" b="1"/>
              <a:t>Intelligent Computer Entertainment [ICE] Lab</a:t>
            </a:r>
            <a:endParaRPr lang="en-US" altLang="ja-JP" sz="1400" b="1">
              <a:ea typeface="MS PGothic" panose="020B0600070205080204" pitchFamily="50" charset="-128"/>
            </a:endParaRPr>
          </a:p>
        </p:txBody>
      </p:sp>
      <p:pic>
        <p:nvPicPr>
          <p:cNvPr id="1536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325438"/>
            <a:ext cx="113665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9267825" y="4886325"/>
            <a:ext cx="1501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l-GR" altLang="en-US"/>
              <a:t>π</a:t>
            </a:r>
            <a:r>
              <a:rPr lang="en-US" altLang="en-US"/>
              <a:t> </a:t>
            </a:r>
            <a:r>
              <a:rPr lang="en-US" altLang="en-US" sz="1400"/>
              <a:t>here means 180˚</a:t>
            </a:r>
          </a:p>
        </p:txBody>
      </p:sp>
      <p:graphicFrame>
        <p:nvGraphicFramePr>
          <p:cNvPr id="9" name="表 8"/>
          <p:cNvGraphicFramePr>
            <a:graphicFrameLocks noGrp="1"/>
          </p:cNvGraphicFramePr>
          <p:nvPr/>
        </p:nvGraphicFramePr>
        <p:xfrm>
          <a:off x="2471738" y="4171950"/>
          <a:ext cx="6819900" cy="1839913"/>
        </p:xfrm>
        <a:graphic>
          <a:graphicData uri="http://schemas.openxmlformats.org/drawingml/2006/table">
            <a:tbl>
              <a:tblPr/>
              <a:tblGrid>
                <a:gridCol w="2119544"/>
                <a:gridCol w="2329064"/>
                <a:gridCol w="2371292"/>
              </a:tblGrid>
              <a:tr h="2967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800" kern="1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latin typeface="Times New Roman"/>
                          <a:ea typeface="SimSun"/>
                          <a:cs typeface="Times New Roman"/>
                        </a:rPr>
                        <a:t>“Explore”</a:t>
                      </a:r>
                      <a:endParaRPr lang="ja-JP" sz="1800" kern="1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latin typeface="Times New Roman"/>
                          <a:ea typeface="SimSun"/>
                          <a:cs typeface="Times New Roman"/>
                        </a:rPr>
                        <a:t>“Exploit”</a:t>
                      </a:r>
                      <a:endParaRPr lang="ja-JP" sz="1800" kern="1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88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600" b="1" kern="100" dirty="0" smtClean="0">
                          <a:latin typeface="Times New Roman"/>
                          <a:ea typeface="SimSun"/>
                          <a:cs typeface="Times New Roman"/>
                        </a:rPr>
                        <a:t>Purpose</a:t>
                      </a:r>
                      <a:endParaRPr lang="ja-JP" sz="1800" b="1" kern="1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600" kern="100" dirty="0" smtClean="0">
                          <a:latin typeface="Times New Roman"/>
                          <a:ea typeface="SimSun"/>
                          <a:cs typeface="Times New Roman"/>
                        </a:rPr>
                        <a:t>To identify a potential optima</a:t>
                      </a:r>
                      <a:endParaRPr lang="ja-JP" sz="1600" kern="1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600" kern="100" dirty="0" smtClean="0">
                          <a:latin typeface="Times New Roman"/>
                          <a:ea typeface="SimSun"/>
                          <a:cs typeface="Times New Roman"/>
                        </a:rPr>
                        <a:t>To “dive” into the identified optima</a:t>
                      </a:r>
                      <a:endParaRPr lang="ja-JP" sz="1600" kern="1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7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latin typeface="Times New Roman"/>
                          <a:ea typeface="SimSun"/>
                          <a:cs typeface="Times New Roman"/>
                        </a:rPr>
                        <a:t>Angle, </a:t>
                      </a:r>
                      <a:r>
                        <a:rPr lang="el-GR" sz="1600" b="1" kern="100" dirty="0" smtClean="0">
                          <a:latin typeface="Times New Roman"/>
                          <a:ea typeface="SimSun"/>
                          <a:cs typeface="Times New Roman"/>
                        </a:rPr>
                        <a:t>θ</a:t>
                      </a:r>
                      <a:endParaRPr lang="ja-JP" sz="1800" kern="1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latin typeface="Times New Roman"/>
                          <a:ea typeface="SimSun"/>
                          <a:cs typeface="Times New Roman"/>
                        </a:rPr>
                        <a:t>π </a:t>
                      </a:r>
                      <a:r>
                        <a:rPr lang="en-US" sz="1600" kern="100" dirty="0">
                          <a:latin typeface="Times New Roman"/>
                          <a:ea typeface="SimSun"/>
                          <a:cs typeface="Times New Roman"/>
                        </a:rPr>
                        <a:t>/ 9</a:t>
                      </a:r>
                      <a:endParaRPr lang="ja-JP" sz="1800" kern="1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latin typeface="Times New Roman"/>
                          <a:ea typeface="SimSun"/>
                          <a:cs typeface="Times New Roman"/>
                        </a:rPr>
                        <a:t>π </a:t>
                      </a:r>
                      <a:r>
                        <a:rPr lang="en-US" sz="1600" kern="100" dirty="0">
                          <a:latin typeface="Times New Roman"/>
                          <a:ea typeface="SimSun"/>
                          <a:cs typeface="Times New Roman"/>
                        </a:rPr>
                        <a:t>/ 180</a:t>
                      </a:r>
                      <a:endParaRPr lang="ja-JP" sz="1800" kern="1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55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latin typeface="Times New Roman"/>
                          <a:ea typeface="SimSun"/>
                          <a:cs typeface="Times New Roman"/>
                        </a:rPr>
                        <a:t>Interference based on</a:t>
                      </a:r>
                      <a:endParaRPr lang="ja-JP" sz="1800" kern="1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latin typeface="Times New Roman"/>
                          <a:ea typeface="SimSun"/>
                          <a:cs typeface="Times New Roman"/>
                        </a:rPr>
                        <a:t>Local</a:t>
                      </a:r>
                      <a:r>
                        <a:rPr lang="en-US" sz="1600" kern="100" dirty="0">
                          <a:latin typeface="Times New Roman"/>
                          <a:ea typeface="SimSun"/>
                          <a:cs typeface="Times New Roman"/>
                        </a:rPr>
                        <a:t/>
                      </a:r>
                      <a:br>
                        <a:rPr lang="en-US" sz="1600" kern="100" dirty="0">
                          <a:latin typeface="Times New Roman"/>
                          <a:ea typeface="SimSun"/>
                          <a:cs typeface="Times New Roman"/>
                        </a:rPr>
                      </a:br>
                      <a:r>
                        <a:rPr lang="en-US" sz="1600" kern="100" dirty="0">
                          <a:latin typeface="Times New Roman"/>
                          <a:ea typeface="SimSun"/>
                          <a:cs typeface="Times New Roman"/>
                        </a:rPr>
                        <a:t>Best Solution</a:t>
                      </a:r>
                      <a:endParaRPr lang="ja-JP" sz="1800" kern="1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>
                          <a:latin typeface="Times New Roman"/>
                          <a:ea typeface="SimSun"/>
                          <a:cs typeface="Times New Roman"/>
                        </a:rPr>
                        <a:t>Global</a:t>
                      </a:r>
                      <a:r>
                        <a:rPr lang="en-US" sz="1600" kern="100"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br>
                        <a:rPr lang="en-US" sz="1600" kern="100">
                          <a:latin typeface="Times New Roman"/>
                          <a:ea typeface="SimSun"/>
                          <a:cs typeface="Times New Roman"/>
                        </a:rPr>
                      </a:br>
                      <a:r>
                        <a:rPr lang="en-US" sz="1600" kern="100">
                          <a:latin typeface="Times New Roman"/>
                          <a:ea typeface="SimSun"/>
                          <a:cs typeface="Times New Roman"/>
                        </a:rPr>
                        <a:t>Best Solution</a:t>
                      </a:r>
                      <a:endParaRPr lang="ja-JP" sz="180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7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latin typeface="Times New Roman"/>
                          <a:ea typeface="SimSun"/>
                          <a:cs typeface="Times New Roman"/>
                        </a:rPr>
                        <a:t>Shift </a:t>
                      </a:r>
                      <a:r>
                        <a:rPr lang="en-US" sz="1600" b="1" kern="100" dirty="0">
                          <a:latin typeface="Times New Roman"/>
                          <a:ea typeface="SimSun"/>
                          <a:cs typeface="Times New Roman"/>
                        </a:rPr>
                        <a:t>Rate</a:t>
                      </a:r>
                      <a:endParaRPr lang="ja-JP" sz="1800" kern="1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latin typeface="Times New Roman"/>
                          <a:ea typeface="SimSun"/>
                          <a:cs typeface="Times New Roman"/>
                        </a:rPr>
                        <a:t>0.5</a:t>
                      </a:r>
                      <a:endParaRPr lang="ja-JP" sz="1800" kern="1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latin typeface="Times New Roman"/>
                          <a:ea typeface="SimSun"/>
                          <a:cs typeface="Times New Roman"/>
                        </a:rPr>
                        <a:t>0.2</a:t>
                      </a:r>
                      <a:endParaRPr lang="ja-JP" sz="1800" kern="1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MS PGothic" panose="020B0600070205080204" pitchFamily="50" charset="-128"/>
              </a:rPr>
              <a:t>Two Supportive Search Schemes (TSSS)</a:t>
            </a:r>
          </a:p>
          <a:p>
            <a:pPr lvl="1" eaLnBrk="1" hangingPunct="1"/>
            <a:r>
              <a:rPr lang="en-US" altLang="ja-JP" smtClean="0">
                <a:ea typeface="MS PGothic" panose="020B0600070205080204" pitchFamily="50" charset="-128"/>
              </a:rPr>
              <a:t>Local Best Solution (LBS) refers to best solution of </a:t>
            </a:r>
            <a:r>
              <a:rPr lang="en-US" altLang="ja-JP" b="1" smtClean="0">
                <a:solidFill>
                  <a:srgbClr val="FF0000"/>
                </a:solidFill>
                <a:ea typeface="MS PGothic" panose="020B0600070205080204" pitchFamily="50" charset="-128"/>
              </a:rPr>
              <a:t>current iteration</a:t>
            </a:r>
          </a:p>
          <a:p>
            <a:pPr lvl="1" eaLnBrk="1" hangingPunct="1"/>
            <a:r>
              <a:rPr lang="en-US" altLang="ja-JP" smtClean="0">
                <a:ea typeface="MS PGothic" panose="020B0600070205080204" pitchFamily="50" charset="-128"/>
              </a:rPr>
              <a:t>Global Best Solution (GBS) refers to best solution </a:t>
            </a:r>
            <a:r>
              <a:rPr lang="en-US" altLang="ja-JP" b="1" smtClean="0">
                <a:solidFill>
                  <a:srgbClr val="FF0000"/>
                </a:solidFill>
                <a:ea typeface="MS PGothic" panose="020B0600070205080204" pitchFamily="50" charset="-128"/>
              </a:rPr>
              <a:t>so far</a:t>
            </a:r>
          </a:p>
        </p:txBody>
      </p:sp>
      <p:sp>
        <p:nvSpPr>
          <p:cNvPr id="246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ln>
                  <a:noFill/>
                </a:ln>
                <a:solidFill>
                  <a:schemeClr val="tx1"/>
                </a:solidFill>
              </a:rPr>
              <a:t>Proposed Methods 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ln>
                  <a:noFill/>
                </a:ln>
                <a:solidFill>
                  <a:schemeClr val="tx1"/>
                </a:solidFill>
              </a:rPr>
              <a:t>Proposed Methods (2)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>
                <a:ea typeface="MS PGothic" panose="020B0600070205080204" pitchFamily="50" charset="-128"/>
              </a:rPr>
              <a:t>Artificial Entanglement (AE)</a:t>
            </a:r>
          </a:p>
          <a:p>
            <a:pPr lvl="1" eaLnBrk="1" hangingPunct="1"/>
            <a:r>
              <a:rPr lang="en-US" altLang="ja-JP" sz="1800" dirty="0" smtClean="0">
                <a:ea typeface="MS PGothic" panose="020B0600070205080204" pitchFamily="50" charset="-128"/>
              </a:rPr>
              <a:t>Conforms to two core principles of </a:t>
            </a:r>
            <a:br>
              <a:rPr lang="en-US" altLang="ja-JP" sz="1800" dirty="0" smtClean="0">
                <a:ea typeface="MS PGothic" panose="020B0600070205080204" pitchFamily="50" charset="-128"/>
              </a:rPr>
            </a:br>
            <a:r>
              <a:rPr lang="en-US" altLang="ja-JP" sz="1800" dirty="0" smtClean="0">
                <a:ea typeface="MS PGothic" panose="020B0600070205080204" pitchFamily="50" charset="-128"/>
              </a:rPr>
              <a:t>Quantum Entanglement</a:t>
            </a:r>
          </a:p>
          <a:p>
            <a:pPr marL="1257300" lvl="2" indent="-342900" eaLnBrk="1" hangingPunct="1">
              <a:buFont typeface="Garamond" panose="02020404030301010803" pitchFamily="18" charset="0"/>
              <a:buAutoNum type="arabicPeriod"/>
            </a:pPr>
            <a:r>
              <a:rPr lang="en-US" altLang="en-US" sz="1600" dirty="0" smtClean="0"/>
              <a:t>Correlated values</a:t>
            </a:r>
          </a:p>
          <a:p>
            <a:pPr marL="1257300" lvl="2" indent="-342900" eaLnBrk="1" hangingPunct="1">
              <a:buFont typeface="Garamond" panose="02020404030301010803" pitchFamily="18" charset="0"/>
              <a:buAutoNum type="arabicPeriod"/>
            </a:pPr>
            <a:r>
              <a:rPr lang="en-US" altLang="en-US" sz="1600" dirty="0" smtClean="0"/>
              <a:t>Rotational behavior</a:t>
            </a:r>
            <a:endParaRPr lang="en-US" altLang="ja-JP" dirty="0" smtClean="0">
              <a:ea typeface="MS PGothic" panose="020B0600070205080204" pitchFamily="50" charset="-128"/>
            </a:endParaRPr>
          </a:p>
          <a:p>
            <a:pPr eaLnBrk="1" hangingPunct="1"/>
            <a:r>
              <a:rPr lang="en-US" altLang="ja-JP" dirty="0" smtClean="0">
                <a:ea typeface="MS PGothic" panose="020B0600070205080204" pitchFamily="50" charset="-128"/>
              </a:rPr>
              <a:t>Begin by creating artificially entangled</a:t>
            </a:r>
            <a:br>
              <a:rPr lang="en-US" altLang="ja-JP" dirty="0" smtClean="0">
                <a:ea typeface="MS PGothic" panose="020B0600070205080204" pitchFamily="50" charset="-128"/>
              </a:rPr>
            </a:br>
            <a:r>
              <a:rPr lang="en-US" altLang="ja-JP" dirty="0" smtClean="0">
                <a:ea typeface="MS PGothic" panose="020B0600070205080204" pitchFamily="50" charset="-128"/>
              </a:rPr>
              <a:t>population(s) where:</a:t>
            </a:r>
          </a:p>
          <a:p>
            <a:pPr lvl="1" eaLnBrk="1" hangingPunct="1"/>
            <a:r>
              <a:rPr lang="en-US" altLang="ja-JP" sz="1800" dirty="0" smtClean="0">
                <a:ea typeface="MS PGothic" panose="020B0600070205080204" pitchFamily="50" charset="-128"/>
              </a:rPr>
              <a:t>Each Q-bits are “entangled” in the same position</a:t>
            </a:r>
            <a:br>
              <a:rPr lang="en-US" altLang="ja-JP" sz="1800" dirty="0" smtClean="0">
                <a:ea typeface="MS PGothic" panose="020B0600070205080204" pitchFamily="50" charset="-128"/>
              </a:rPr>
            </a:br>
            <a:r>
              <a:rPr lang="en-US" altLang="ja-JP" sz="1800" dirty="0" smtClean="0">
                <a:ea typeface="MS PGothic" panose="020B0600070205080204" pitchFamily="50" charset="-128"/>
              </a:rPr>
              <a:t>as in the quantum genes</a:t>
            </a:r>
          </a:p>
          <a:p>
            <a:pPr eaLnBrk="1" hangingPunct="1"/>
            <a:endParaRPr lang="en-US" altLang="ja-JP" dirty="0" smtClean="0">
              <a:ea typeface="MS PGothic" panose="020B0600070205080204" pitchFamily="50" charset="-128"/>
            </a:endParaRPr>
          </a:p>
        </p:txBody>
      </p:sp>
      <p:pic>
        <p:nvPicPr>
          <p:cNvPr id="2253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63" y="2778125"/>
            <a:ext cx="3513137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8764588" y="4286250"/>
            <a:ext cx="758825" cy="230188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9445625" y="4433888"/>
            <a:ext cx="150813" cy="161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521825" y="4276725"/>
            <a:ext cx="368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1200" b="1" i="1">
                <a:latin typeface="Calibri" panose="020F0502020204030204" pitchFamily="34" charset="0"/>
              </a:rPr>
              <a:t>O’’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9596438" y="2606675"/>
            <a:ext cx="1490662" cy="1136650"/>
          </a:xfrm>
          <a:prstGeom prst="wedgeEllipseCallout">
            <a:avLst>
              <a:gd name="adj1" fmla="val -52863"/>
              <a:gd name="adj2" fmla="val 1080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1600" dirty="0"/>
              <a:t>α</a:t>
            </a:r>
            <a:r>
              <a:rPr lang="en-US" sz="1600" dirty="0"/>
              <a:t>: 0.9993</a:t>
            </a:r>
          </a:p>
          <a:p>
            <a:pPr algn="ctr">
              <a:defRPr/>
            </a:pPr>
            <a:r>
              <a:rPr lang="el-GR" sz="1600" dirty="0"/>
              <a:t>β</a:t>
            </a:r>
            <a:r>
              <a:rPr lang="en-US" sz="1600" dirty="0"/>
              <a:t>: -0.0369</a:t>
            </a:r>
          </a:p>
        </p:txBody>
      </p:sp>
      <p:sp>
        <p:nvSpPr>
          <p:cNvPr id="13" name="Arc 12"/>
          <p:cNvSpPr/>
          <p:nvPr/>
        </p:nvSpPr>
        <p:spPr>
          <a:xfrm>
            <a:off x="9258300" y="4376738"/>
            <a:ext cx="460375" cy="427037"/>
          </a:xfrm>
          <a:prstGeom prst="arc">
            <a:avLst>
              <a:gd name="adj1" fmla="val 19984036"/>
              <a:gd name="adj2" fmla="val 3725949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5499014" y="2940907"/>
            <a:ext cx="2092325" cy="516667"/>
          </a:xfrm>
          <a:prstGeom prst="wedgeRoundRectCallout">
            <a:avLst>
              <a:gd name="adj1" fmla="val -103114"/>
              <a:gd name="adj2" fmla="val 128277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Correlated but not the same values, and must be reversible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4648200" y="3869208"/>
            <a:ext cx="2163763" cy="545629"/>
          </a:xfrm>
          <a:prstGeom prst="wedgeRoundRectCallout">
            <a:avLst>
              <a:gd name="adj1" fmla="val -62167"/>
              <a:gd name="adj2" fmla="val 27289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/>
              <a:t>Entangled </a:t>
            </a:r>
            <a:r>
              <a:rPr lang="en-US" sz="1100" dirty="0" err="1"/>
              <a:t>qubits</a:t>
            </a:r>
            <a:r>
              <a:rPr lang="en-US" sz="1100" dirty="0"/>
              <a:t> are always found to be rotating in the opposite direction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 animBg="1"/>
      <p:bldP spid="2" grpId="0" animBg="1"/>
      <p:bldP spid="2" grpId="1" animBg="1"/>
      <p:bldP spid="11" grpId="0" animBg="1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ln>
                  <a:noFill/>
                </a:ln>
                <a:solidFill>
                  <a:schemeClr val="tx1"/>
                </a:solidFill>
              </a:rPr>
              <a:t>Proposed Methods (2)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159187" y="3522793"/>
            <a:ext cx="771315" cy="0"/>
          </a:xfrm>
          <a:prstGeom prst="line">
            <a:avLst/>
          </a:prstGeom>
          <a:scene3d>
            <a:camera prst="isometricLeftDown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517775" y="3058589"/>
            <a:ext cx="0" cy="847894"/>
          </a:xfrm>
          <a:prstGeom prst="line">
            <a:avLst/>
          </a:prstGeom>
          <a:scene3d>
            <a:camera prst="isometricLeftDown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275266" y="3223252"/>
            <a:ext cx="534944" cy="574380"/>
          </a:xfrm>
          <a:prstGeom prst="ellipse">
            <a:avLst/>
          </a:prstGeom>
          <a:noFill/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535569" y="3709678"/>
            <a:ext cx="103203" cy="109406"/>
          </a:xfrm>
          <a:prstGeom prst="ellipse">
            <a:avLst/>
          </a:prstGeom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>
            <a:off x="2493679" y="3125918"/>
            <a:ext cx="771315" cy="0"/>
          </a:xfrm>
          <a:prstGeom prst="line">
            <a:avLst/>
          </a:prstGeom>
          <a:ln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852738" y="2660621"/>
            <a:ext cx="0" cy="847894"/>
          </a:xfrm>
          <a:prstGeom prst="line">
            <a:avLst/>
          </a:prstGeom>
          <a:ln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2609758" y="2825284"/>
            <a:ext cx="534944" cy="574380"/>
          </a:xfrm>
          <a:prstGeom prst="ellipse">
            <a:avLst/>
          </a:prstGeom>
          <a:noFill/>
          <a:ln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651943" y="2884331"/>
            <a:ext cx="103203" cy="109406"/>
          </a:xfrm>
          <a:prstGeom prst="ellipse">
            <a:avLst/>
          </a:prstGeom>
          <a:ln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2788950" y="3973643"/>
            <a:ext cx="771315" cy="0"/>
          </a:xfrm>
          <a:prstGeom prst="line">
            <a:avLst/>
          </a:prstGeom>
          <a:scene3d>
            <a:camera prst="isometricLeftDown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144838" y="3510442"/>
            <a:ext cx="0" cy="847894"/>
          </a:xfrm>
          <a:prstGeom prst="line">
            <a:avLst/>
          </a:prstGeom>
          <a:scene3d>
            <a:camera prst="isometricLeftDown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2905029" y="3675105"/>
            <a:ext cx="534944" cy="574380"/>
          </a:xfrm>
          <a:prstGeom prst="ellipse">
            <a:avLst/>
          </a:prstGeom>
          <a:noFill/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207276" y="4166460"/>
            <a:ext cx="103203" cy="109406"/>
          </a:xfrm>
          <a:prstGeom prst="ellipse">
            <a:avLst/>
          </a:prstGeom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>
            <a:off x="3123442" y="3576768"/>
            <a:ext cx="771315" cy="0"/>
          </a:xfrm>
          <a:prstGeom prst="line">
            <a:avLst/>
          </a:prstGeom>
          <a:ln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481388" y="3112474"/>
            <a:ext cx="0" cy="847894"/>
          </a:xfrm>
          <a:prstGeom prst="line">
            <a:avLst/>
          </a:prstGeom>
          <a:ln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3239521" y="3277137"/>
            <a:ext cx="534944" cy="574380"/>
          </a:xfrm>
          <a:prstGeom prst="ellipse">
            <a:avLst/>
          </a:prstGeom>
          <a:noFill/>
          <a:ln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309494" y="3264486"/>
            <a:ext cx="103203" cy="109406"/>
          </a:xfrm>
          <a:prstGeom prst="ellipse">
            <a:avLst/>
          </a:prstGeom>
          <a:ln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>
            <a:off x="3452611" y="4381631"/>
            <a:ext cx="771315" cy="0"/>
          </a:xfrm>
          <a:prstGeom prst="line">
            <a:avLst/>
          </a:prstGeom>
          <a:scene3d>
            <a:camera prst="isometricLeftDown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810000" y="3915976"/>
            <a:ext cx="0" cy="847894"/>
          </a:xfrm>
          <a:prstGeom prst="line">
            <a:avLst/>
          </a:prstGeom>
          <a:scene3d>
            <a:camera prst="isometricLeftDown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3568690" y="4080639"/>
            <a:ext cx="534944" cy="574380"/>
          </a:xfrm>
          <a:prstGeom prst="ellipse">
            <a:avLst/>
          </a:prstGeom>
          <a:noFill/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934809" y="4545336"/>
            <a:ext cx="103203" cy="109406"/>
          </a:xfrm>
          <a:prstGeom prst="ellipse">
            <a:avLst/>
          </a:prstGeom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61" name="Straight Connector 60"/>
          <p:cNvCxnSpPr/>
          <p:nvPr/>
        </p:nvCxnSpPr>
        <p:spPr>
          <a:xfrm>
            <a:off x="3787103" y="3986343"/>
            <a:ext cx="771315" cy="0"/>
          </a:xfrm>
          <a:prstGeom prst="line">
            <a:avLst/>
          </a:prstGeom>
          <a:ln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144963" y="3518008"/>
            <a:ext cx="0" cy="847894"/>
          </a:xfrm>
          <a:prstGeom prst="line">
            <a:avLst/>
          </a:prstGeom>
          <a:ln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3903182" y="3682671"/>
            <a:ext cx="534944" cy="574380"/>
          </a:xfrm>
          <a:prstGeom prst="ellipse">
            <a:avLst/>
          </a:prstGeom>
          <a:noFill/>
          <a:ln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961163" y="3682671"/>
            <a:ext cx="103203" cy="109406"/>
          </a:xfrm>
          <a:prstGeom prst="ellipse">
            <a:avLst/>
          </a:prstGeom>
          <a:ln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65" name="Straight Connector 64"/>
          <p:cNvCxnSpPr/>
          <p:nvPr/>
        </p:nvCxnSpPr>
        <p:spPr>
          <a:xfrm>
            <a:off x="4098279" y="4815018"/>
            <a:ext cx="771315" cy="0"/>
          </a:xfrm>
          <a:prstGeom prst="line">
            <a:avLst/>
          </a:prstGeom>
          <a:scene3d>
            <a:camera prst="isometricLeftDown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456113" y="4349956"/>
            <a:ext cx="0" cy="847894"/>
          </a:xfrm>
          <a:prstGeom prst="line">
            <a:avLst/>
          </a:prstGeom>
          <a:scene3d>
            <a:camera prst="isometricLeftDown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4214358" y="4514619"/>
            <a:ext cx="534944" cy="574380"/>
          </a:xfrm>
          <a:prstGeom prst="ellipse">
            <a:avLst/>
          </a:prstGeom>
          <a:noFill/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335821" y="4889500"/>
            <a:ext cx="103203" cy="109406"/>
          </a:xfrm>
          <a:prstGeom prst="ellipse">
            <a:avLst/>
          </a:prstGeom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69" name="Straight Connector 68"/>
          <p:cNvCxnSpPr/>
          <p:nvPr/>
        </p:nvCxnSpPr>
        <p:spPr>
          <a:xfrm>
            <a:off x="4432771" y="4418143"/>
            <a:ext cx="771315" cy="0"/>
          </a:xfrm>
          <a:prstGeom prst="line">
            <a:avLst/>
          </a:prstGeom>
          <a:ln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791075" y="3951988"/>
            <a:ext cx="0" cy="847894"/>
          </a:xfrm>
          <a:prstGeom prst="line">
            <a:avLst/>
          </a:prstGeom>
          <a:ln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4548850" y="4116651"/>
            <a:ext cx="534944" cy="574380"/>
          </a:xfrm>
          <a:prstGeom prst="ellipse">
            <a:avLst/>
          </a:prstGeom>
          <a:noFill/>
          <a:ln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4595738" y="4365120"/>
            <a:ext cx="103203" cy="109406"/>
          </a:xfrm>
          <a:prstGeom prst="ellipse">
            <a:avLst/>
          </a:prstGeom>
          <a:ln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73" name="Table 72"/>
          <p:cNvGraphicFramePr>
            <a:graphicFrameLocks noGrp="1"/>
          </p:cNvGraphicFramePr>
          <p:nvPr/>
        </p:nvGraphicFramePr>
        <p:xfrm>
          <a:off x="2006600" y="5467350"/>
          <a:ext cx="3254376" cy="5176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3594"/>
                <a:gridCol w="813594"/>
                <a:gridCol w="813594"/>
                <a:gridCol w="813594"/>
              </a:tblGrid>
              <a:tr h="51752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0.0369</a:t>
                      </a:r>
                    </a:p>
                    <a:p>
                      <a:r>
                        <a:rPr lang="en-US" sz="1400" dirty="0" smtClean="0"/>
                        <a:t>-0.9993</a:t>
                      </a:r>
                      <a:endParaRPr lang="en-US" sz="1400" dirty="0"/>
                    </a:p>
                  </a:txBody>
                  <a:tcPr marL="91454" marR="91454" marT="45471" marB="4547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0.1162</a:t>
                      </a:r>
                    </a:p>
                    <a:p>
                      <a:r>
                        <a:rPr lang="en-US" sz="1400" dirty="0" smtClean="0"/>
                        <a:t>0.9932</a:t>
                      </a:r>
                      <a:endParaRPr lang="en-US" sz="1400" dirty="0"/>
                    </a:p>
                  </a:txBody>
                  <a:tcPr marL="91454" marR="91454" marT="45471" marB="4547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-0.2699</a:t>
                      </a:r>
                    </a:p>
                    <a:p>
                      <a:r>
                        <a:rPr lang="en-US" sz="1400" dirty="0" smtClean="0"/>
                        <a:t>0.9629</a:t>
                      </a:r>
                      <a:endParaRPr lang="en-US" sz="1400" dirty="0"/>
                    </a:p>
                  </a:txBody>
                  <a:tcPr marL="91454" marR="91454" marT="45471" marB="4547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-0.7505</a:t>
                      </a:r>
                    </a:p>
                    <a:p>
                      <a:r>
                        <a:rPr lang="en-US" sz="1400" dirty="0" smtClean="0"/>
                        <a:t>-0.6609</a:t>
                      </a:r>
                      <a:endParaRPr lang="en-US" sz="1400" dirty="0"/>
                    </a:p>
                  </a:txBody>
                  <a:tcPr marL="91454" marR="91454" marT="45471" marB="45471"/>
                </a:tc>
              </a:tr>
            </a:tbl>
          </a:graphicData>
        </a:graphic>
      </p:graphicFrame>
      <p:cxnSp>
        <p:nvCxnSpPr>
          <p:cNvPr id="39" name="Straight Connector 38"/>
          <p:cNvCxnSpPr/>
          <p:nvPr/>
        </p:nvCxnSpPr>
        <p:spPr>
          <a:xfrm>
            <a:off x="4935538" y="5018088"/>
            <a:ext cx="147637" cy="71437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5083175" y="5089525"/>
            <a:ext cx="522288" cy="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97" name="TextBox 75"/>
          <p:cNvSpPr txBox="1">
            <a:spLocks noChangeArrowheads="1"/>
          </p:cNvSpPr>
          <p:nvPr/>
        </p:nvSpPr>
        <p:spPr bwMode="auto">
          <a:xfrm>
            <a:off x="5675313" y="4964113"/>
            <a:ext cx="915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/>
              <a:t>Original</a:t>
            </a:r>
          </a:p>
        </p:txBody>
      </p:sp>
      <p:cxnSp>
        <p:nvCxnSpPr>
          <p:cNvPr id="80" name="Straight Connector 79"/>
          <p:cNvCxnSpPr/>
          <p:nvPr/>
        </p:nvCxnSpPr>
        <p:spPr>
          <a:xfrm>
            <a:off x="5237163" y="4575175"/>
            <a:ext cx="147637" cy="69850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384800" y="4645025"/>
            <a:ext cx="522288" cy="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00" name="TextBox 81"/>
          <p:cNvSpPr txBox="1">
            <a:spLocks noChangeArrowheads="1"/>
          </p:cNvSpPr>
          <p:nvPr/>
        </p:nvSpPr>
        <p:spPr bwMode="auto">
          <a:xfrm>
            <a:off x="5976938" y="4521200"/>
            <a:ext cx="1100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/>
              <a:t>Entangled</a:t>
            </a:r>
          </a:p>
        </p:txBody>
      </p:sp>
      <p:sp>
        <p:nvSpPr>
          <p:cNvPr id="77" name="Right Arrow 76"/>
          <p:cNvSpPr/>
          <p:nvPr/>
        </p:nvSpPr>
        <p:spPr>
          <a:xfrm>
            <a:off x="7370763" y="3881438"/>
            <a:ext cx="715962" cy="339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702" name="TextBox 77"/>
          <p:cNvSpPr txBox="1">
            <a:spLocks noChangeArrowheads="1"/>
          </p:cNvSpPr>
          <p:nvPr/>
        </p:nvSpPr>
        <p:spPr bwMode="auto">
          <a:xfrm>
            <a:off x="8450263" y="3335338"/>
            <a:ext cx="21748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/>
              <a:t>Observed results </a:t>
            </a:r>
            <a:br>
              <a:rPr lang="en-US" altLang="en-US"/>
            </a:br>
            <a:r>
              <a:rPr lang="en-US" altLang="en-US"/>
              <a:t>better than GBS?</a:t>
            </a:r>
          </a:p>
          <a:p>
            <a:endParaRPr lang="en-US" altLang="en-US"/>
          </a:p>
          <a:p>
            <a:r>
              <a:rPr lang="en-US" altLang="en-US"/>
              <a:t>If yes, then with</a:t>
            </a:r>
            <a:r>
              <a:rPr lang="en-US" altLang="en-US" i="1"/>
              <a:t> P</a:t>
            </a:r>
            <a:r>
              <a:rPr lang="en-US" altLang="en-US" i="1" baseline="-25000"/>
              <a:t>swap </a:t>
            </a:r>
            <a:r>
              <a:rPr lang="en-US" altLang="en-US"/>
              <a:t>,</a:t>
            </a:r>
          </a:p>
          <a:p>
            <a:r>
              <a:rPr lang="en-US" altLang="en-US"/>
              <a:t>replace the original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n>
                  <a:noFill/>
                </a:ln>
              </a:rPr>
              <a:t>Experiment Setup</a:t>
            </a:r>
            <a:br>
              <a:rPr lang="en-US" altLang="en-US" smtClean="0">
                <a:ln>
                  <a:noFill/>
                </a:ln>
              </a:rPr>
            </a:br>
            <a:r>
              <a:rPr lang="en-US" altLang="en-US" smtClean="0">
                <a:ln>
                  <a:noFill/>
                </a:ln>
              </a:rPr>
              <a:t>(Numerical Optimization Functions)</a:t>
            </a:r>
          </a:p>
        </p:txBody>
      </p:sp>
      <p:sp>
        <p:nvSpPr>
          <p:cNvPr id="28675" name="Content Placeholder 2"/>
          <p:cNvSpPr txBox="1">
            <a:spLocks/>
          </p:cNvSpPr>
          <p:nvPr/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2001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543050" indent="-1714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00250" indent="-1714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4574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146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3718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290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ja-JP">
                <a:ea typeface="MS PGothic" panose="020B0600070205080204" pitchFamily="50" charset="-128"/>
              </a:rPr>
              <a:t>Domain variables:</a:t>
            </a:r>
          </a:p>
          <a:p>
            <a:pPr lvl="1" eaLnBrk="1" hangingPunct="1"/>
            <a:r>
              <a:rPr lang="en-US" altLang="ja-JP">
                <a:ea typeface="MS PGothic" panose="020B0600070205080204" pitchFamily="50" charset="-128"/>
              </a:rPr>
              <a:t>Bit size: 25</a:t>
            </a:r>
          </a:p>
          <a:p>
            <a:pPr lvl="1" eaLnBrk="1" hangingPunct="1"/>
            <a:r>
              <a:rPr lang="en-US" altLang="ja-JP">
                <a:ea typeface="MS PGothic" panose="020B0600070205080204" pitchFamily="50" charset="-128"/>
              </a:rPr>
              <a:t>Dimension, N:</a:t>
            </a:r>
          </a:p>
          <a:p>
            <a:pPr lvl="2" eaLnBrk="1" hangingPunct="1"/>
            <a:r>
              <a:rPr lang="en-US" altLang="ja-JP" sz="1600">
                <a:ea typeface="MS PGothic" panose="020B0600070205080204" pitchFamily="50" charset="-128"/>
              </a:rPr>
              <a:t>30 for Rosenbrock, Step</a:t>
            </a:r>
          </a:p>
          <a:p>
            <a:pPr lvl="2" eaLnBrk="1" hangingPunct="1"/>
            <a:r>
              <a:rPr lang="en-US" altLang="ja-JP" sz="1600">
                <a:ea typeface="MS PGothic" panose="020B0600070205080204" pitchFamily="50" charset="-128"/>
              </a:rPr>
              <a:t>2 for Shekel</a:t>
            </a:r>
          </a:p>
          <a:p>
            <a:pPr lvl="1" eaLnBrk="1" hangingPunct="1"/>
            <a:r>
              <a:rPr lang="en-US" altLang="ja-JP">
                <a:ea typeface="MS PGothic" panose="020B0600070205080204" pitchFamily="50" charset="-128"/>
              </a:rPr>
              <a:t>Termination Condition:</a:t>
            </a:r>
          </a:p>
          <a:p>
            <a:pPr lvl="2" eaLnBrk="1" hangingPunct="1"/>
            <a:r>
              <a:rPr lang="en-US" altLang="ja-JP">
                <a:ea typeface="MS PGothic" panose="020B0600070205080204" pitchFamily="50" charset="-128"/>
              </a:rPr>
              <a:t>Value-To-Reach (VTR)</a:t>
            </a:r>
          </a:p>
          <a:p>
            <a:pPr lvl="3" eaLnBrk="1" hangingPunct="1"/>
            <a:endParaRPr lang="en-US" altLang="ja-JP">
              <a:ea typeface="MS PGothic" panose="020B0600070205080204" pitchFamily="50" charset="-128"/>
            </a:endParaRPr>
          </a:p>
          <a:p>
            <a:pPr lvl="2" eaLnBrk="1" hangingPunct="1"/>
            <a:endParaRPr lang="en-US" altLang="ja-JP">
              <a:ea typeface="MS PGothic" panose="020B0600070205080204" pitchFamily="50" charset="-128"/>
            </a:endParaRPr>
          </a:p>
          <a:p>
            <a:pPr lvl="2" eaLnBrk="1" hangingPunct="1"/>
            <a:endParaRPr lang="en-US" altLang="ja-JP">
              <a:ea typeface="MS PGothic" panose="020B0600070205080204" pitchFamily="50" charset="-128"/>
            </a:endParaRPr>
          </a:p>
        </p:txBody>
      </p:sp>
      <p:pic>
        <p:nvPicPr>
          <p:cNvPr id="2867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63" y="2525713"/>
            <a:ext cx="2033587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775" y="2489200"/>
            <a:ext cx="1582738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3" descr="http://www.sfu.ca/~ssurjano/dejong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75" y="4360863"/>
            <a:ext cx="1965325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Box 9"/>
          <p:cNvSpPr txBox="1">
            <a:spLocks noChangeArrowheads="1"/>
          </p:cNvSpPr>
          <p:nvPr/>
        </p:nvSpPr>
        <p:spPr bwMode="auto">
          <a:xfrm>
            <a:off x="6656388" y="4032250"/>
            <a:ext cx="2111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1600" u="sng"/>
              <a:t>Rosenbrock, min </a:t>
            </a:r>
            <a:r>
              <a:rPr lang="en-US" altLang="en-US" sz="1600" i="1" u="sng"/>
              <a:t>f</a:t>
            </a:r>
            <a:r>
              <a:rPr lang="en-US" altLang="en-US" sz="1600" u="sng"/>
              <a:t> = 0.0</a:t>
            </a:r>
            <a:endParaRPr lang="en-US" altLang="en-US" u="sng"/>
          </a:p>
        </p:txBody>
      </p:sp>
      <p:sp>
        <p:nvSpPr>
          <p:cNvPr id="28680" name="TextBox 12"/>
          <p:cNvSpPr txBox="1">
            <a:spLocks noChangeArrowheads="1"/>
          </p:cNvSpPr>
          <p:nvPr/>
        </p:nvSpPr>
        <p:spPr bwMode="auto">
          <a:xfrm>
            <a:off x="9183688" y="4037013"/>
            <a:ext cx="1616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1600" u="sng"/>
              <a:t>Step, min </a:t>
            </a:r>
            <a:r>
              <a:rPr lang="en-US" altLang="en-US" sz="1600" i="1" u="sng"/>
              <a:t>f</a:t>
            </a:r>
            <a:r>
              <a:rPr lang="en-US" altLang="en-US" sz="1600" u="sng"/>
              <a:t> = -150</a:t>
            </a:r>
            <a:endParaRPr lang="en-US" altLang="en-US" u="sng"/>
          </a:p>
        </p:txBody>
      </p:sp>
      <p:sp>
        <p:nvSpPr>
          <p:cNvPr id="28681" name="TextBox 13"/>
          <p:cNvSpPr txBox="1">
            <a:spLocks noChangeArrowheads="1"/>
          </p:cNvSpPr>
          <p:nvPr/>
        </p:nvSpPr>
        <p:spPr bwMode="auto">
          <a:xfrm>
            <a:off x="9601200" y="5359400"/>
            <a:ext cx="1866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1600" u="sng"/>
              <a:t>Shekel, min </a:t>
            </a:r>
            <a:r>
              <a:rPr lang="en-US" altLang="en-US" sz="1600" i="1" u="sng"/>
              <a:t>f</a:t>
            </a:r>
            <a:r>
              <a:rPr lang="en-US" altLang="en-US" sz="1600" u="sng"/>
              <a:t> = 0.998</a:t>
            </a:r>
            <a:endParaRPr lang="en-US" altLang="en-US" u="sng"/>
          </a:p>
        </p:txBody>
      </p:sp>
      <p:sp>
        <p:nvSpPr>
          <p:cNvPr id="27658" name="Rectangle 11"/>
          <p:cNvSpPr>
            <a:spLocks noChangeArrowheads="1"/>
          </p:cNvSpPr>
          <p:nvPr/>
        </p:nvSpPr>
        <p:spPr bwMode="auto">
          <a:xfrm>
            <a:off x="4813300" y="4911725"/>
            <a:ext cx="2492375" cy="738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just"/>
            <a:r>
              <a:rPr lang="en-US" altLang="en-US" sz="1400"/>
              <a:t>Rosenbrock, </a:t>
            </a:r>
            <a:r>
              <a:rPr lang="en-US" altLang="en-US" sz="1400" i="1"/>
              <a:t>f</a:t>
            </a:r>
            <a:r>
              <a:rPr lang="en-US" altLang="en-US" sz="1400"/>
              <a:t> &lt; 1e-6</a:t>
            </a:r>
            <a:endParaRPr lang="en-US" altLang="en-US" sz="1600"/>
          </a:p>
          <a:p>
            <a:pPr algn="just"/>
            <a:r>
              <a:rPr lang="en-US" altLang="en-US" sz="1400"/>
              <a:t>Step, </a:t>
            </a:r>
            <a:r>
              <a:rPr lang="en-US" altLang="en-US" sz="1400" i="1"/>
              <a:t>f</a:t>
            </a:r>
            <a:r>
              <a:rPr lang="en-US" altLang="en-US" sz="1400"/>
              <a:t> = -150.0</a:t>
            </a:r>
            <a:endParaRPr lang="en-US" altLang="en-US" sz="1600"/>
          </a:p>
          <a:p>
            <a:pPr algn="just"/>
            <a:r>
              <a:rPr lang="en-US" altLang="en-US" sz="1400"/>
              <a:t>Shekel, </a:t>
            </a:r>
            <a:r>
              <a:rPr lang="en-US" altLang="en-US" sz="1400" i="1"/>
              <a:t>f</a:t>
            </a:r>
            <a:r>
              <a:rPr lang="en-US" altLang="en-US" sz="1400"/>
              <a:t> &lt; 0.9986</a:t>
            </a:r>
            <a:endParaRPr lang="en-US" altLang="en-US" sz="16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8683" name="TextBox 14"/>
          <p:cNvSpPr txBox="1">
            <a:spLocks noChangeArrowheads="1"/>
          </p:cNvSpPr>
          <p:nvPr/>
        </p:nvSpPr>
        <p:spPr bwMode="auto">
          <a:xfrm>
            <a:off x="2535238" y="5380038"/>
            <a:ext cx="18240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1200" b="1">
                <a:solidFill>
                  <a:srgbClr val="0070C0"/>
                </a:solidFill>
              </a:rPr>
              <a:t>*Value refers to Fitness, </a:t>
            </a:r>
            <a:r>
              <a:rPr lang="en-US" altLang="en-US" sz="1200" b="1" i="1">
                <a:solidFill>
                  <a:srgbClr val="0070C0"/>
                </a:solidFill>
              </a:rPr>
              <a:t>f</a:t>
            </a:r>
            <a:endParaRPr lang="en-US" altLang="en-US" sz="1200" b="1">
              <a:solidFill>
                <a:srgbClr val="0070C0"/>
              </a:solidFill>
            </a:endParaRPr>
          </a:p>
        </p:txBody>
      </p:sp>
      <p:sp>
        <p:nvSpPr>
          <p:cNvPr id="28684" name="Rectangle 17"/>
          <p:cNvSpPr>
            <a:spLocks noChangeArrowheads="1"/>
          </p:cNvSpPr>
          <p:nvPr/>
        </p:nvSpPr>
        <p:spPr bwMode="auto">
          <a:xfrm>
            <a:off x="1112838" y="5786438"/>
            <a:ext cx="101901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[7]	Storn, R., and Kenneth P.. "</a:t>
            </a:r>
            <a:r>
              <a:rPr lang="en-US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evolution–a simple and efficient heuristic for global optimization over continuous spaces.</a:t>
            </a: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" Journal of global 	optimization 11.4 (1997): 341-359, 1997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n>
                  <a:noFill/>
                </a:ln>
              </a:rPr>
              <a:t>eQiGA Experiment Setup</a:t>
            </a:r>
            <a:br>
              <a:rPr lang="en-US" altLang="en-US" smtClean="0">
                <a:ln>
                  <a:noFill/>
                </a:ln>
              </a:rPr>
            </a:br>
            <a:r>
              <a:rPr lang="en-US" altLang="en-US" smtClean="0">
                <a:ln>
                  <a:noFill/>
                </a:ln>
              </a:rPr>
              <a:t>(Algorithm Parameters)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General parameters:</a:t>
            </a:r>
          </a:p>
          <a:p>
            <a:pPr lvl="1"/>
            <a:r>
              <a:rPr lang="en-US" altLang="en-US" sz="1800" smtClean="0"/>
              <a:t>Population Size				:	2</a:t>
            </a:r>
          </a:p>
          <a:p>
            <a:pPr lvl="1"/>
            <a:r>
              <a:rPr lang="en-US" altLang="en-US" sz="1800" smtClean="0"/>
              <a:t>Quantum Crossover			:	70%</a:t>
            </a:r>
          </a:p>
          <a:p>
            <a:pPr lvl="1"/>
            <a:r>
              <a:rPr lang="en-US" altLang="en-US" sz="1800" smtClean="0"/>
              <a:t>Quantum Mutation			:	30%</a:t>
            </a:r>
          </a:p>
          <a:p>
            <a:pPr lvl="1"/>
            <a:r>
              <a:rPr lang="en-US" altLang="en-US" sz="1800" smtClean="0"/>
              <a:t>Quantum Mutation Threshold	:	5%</a:t>
            </a:r>
          </a:p>
          <a:p>
            <a:pPr lvl="1"/>
            <a:r>
              <a:rPr lang="en-US" altLang="en-US" sz="1800" smtClean="0"/>
              <a:t>Quantum Shift				:	Based on TSSS</a:t>
            </a:r>
          </a:p>
          <a:p>
            <a:pPr lvl="1"/>
            <a:r>
              <a:rPr lang="en-US" altLang="en-US" sz="1800" smtClean="0"/>
              <a:t>Rotation Angle, θ			:	Based on TSSS</a:t>
            </a:r>
          </a:p>
          <a:p>
            <a:pPr lvl="1"/>
            <a:r>
              <a:rPr lang="en-US" altLang="en-US" sz="1800" smtClean="0"/>
              <a:t># of measure				:	1</a:t>
            </a:r>
          </a:p>
          <a:p>
            <a:pPr lvl="1"/>
            <a:endParaRPr lang="en-US" altLang="en-US" sz="1800" smtClean="0"/>
          </a:p>
        </p:txBody>
      </p:sp>
      <p:graphicFrame>
        <p:nvGraphicFramePr>
          <p:cNvPr id="5" name="表 8"/>
          <p:cNvGraphicFramePr>
            <a:graphicFrameLocks noGrp="1"/>
          </p:cNvGraphicFramePr>
          <p:nvPr/>
        </p:nvGraphicFramePr>
        <p:xfrm>
          <a:off x="7177088" y="2811463"/>
          <a:ext cx="3625849" cy="1493837"/>
        </p:xfrm>
        <a:graphic>
          <a:graphicData uri="http://schemas.openxmlformats.org/drawingml/2006/table">
            <a:tbl>
              <a:tblPr/>
              <a:tblGrid>
                <a:gridCol w="1219715"/>
                <a:gridCol w="1198686"/>
                <a:gridCol w="1207448"/>
              </a:tblGrid>
              <a:tr h="2134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400" kern="1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latin typeface="Times New Roman"/>
                          <a:ea typeface="SimSun"/>
                          <a:cs typeface="Times New Roman"/>
                        </a:rPr>
                        <a:t>“Explore”</a:t>
                      </a:r>
                      <a:endParaRPr lang="ja-JP" sz="1400" kern="1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latin typeface="Times New Roman"/>
                          <a:ea typeface="SimSun"/>
                          <a:cs typeface="Times New Roman"/>
                        </a:rPr>
                        <a:t>“Exploit”</a:t>
                      </a:r>
                      <a:endParaRPr lang="ja-JP" sz="1400" kern="1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487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200" b="1" kern="100" dirty="0" smtClean="0">
                          <a:latin typeface="Times New Roman"/>
                          <a:ea typeface="SimSun"/>
                          <a:cs typeface="Times New Roman"/>
                        </a:rPr>
                        <a:t>Purpose</a:t>
                      </a:r>
                      <a:endParaRPr lang="ja-JP" sz="1400" b="1" kern="1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200" kern="100" dirty="0" smtClean="0">
                          <a:latin typeface="Times New Roman"/>
                          <a:ea typeface="SimSun"/>
                          <a:cs typeface="Times New Roman"/>
                        </a:rPr>
                        <a:t>To identify a potential optima</a:t>
                      </a:r>
                      <a:endParaRPr lang="ja-JP" sz="1200" kern="1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200" kern="100" dirty="0" smtClean="0">
                          <a:latin typeface="Times New Roman"/>
                          <a:ea typeface="SimSun"/>
                          <a:cs typeface="Times New Roman"/>
                        </a:rPr>
                        <a:t>To “dive” into the identified optima</a:t>
                      </a:r>
                      <a:endParaRPr lang="ja-JP" sz="1200" kern="1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latin typeface="Times New Roman"/>
                          <a:ea typeface="SimSun"/>
                          <a:cs typeface="Times New Roman"/>
                        </a:rPr>
                        <a:t>Angle, </a:t>
                      </a:r>
                      <a:r>
                        <a:rPr lang="el-GR" sz="1200" b="1" kern="100" dirty="0" smtClean="0">
                          <a:latin typeface="Times New Roman"/>
                          <a:ea typeface="SimSun"/>
                          <a:cs typeface="Times New Roman"/>
                        </a:rPr>
                        <a:t>θ</a:t>
                      </a:r>
                      <a:endParaRPr lang="ja-JP" sz="1400" kern="1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latin typeface="Times New Roman"/>
                          <a:ea typeface="SimSun"/>
                          <a:cs typeface="Times New Roman"/>
                        </a:rPr>
                        <a:t>20˚</a:t>
                      </a:r>
                      <a:endParaRPr lang="ja-JP" sz="1400" kern="1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latin typeface="Times New Roman"/>
                          <a:ea typeface="SimSun"/>
                          <a:cs typeface="Times New Roman"/>
                        </a:rPr>
                        <a:t>1˚</a:t>
                      </a:r>
                      <a:endParaRPr lang="ja-JP" sz="1400" kern="1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38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Times New Roman"/>
                          <a:ea typeface="SimSun"/>
                          <a:cs typeface="Times New Roman"/>
                        </a:rPr>
                        <a:t>Interference based on</a:t>
                      </a:r>
                      <a:endParaRPr lang="ja-JP" sz="1400" kern="1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Times New Roman"/>
                          <a:ea typeface="SimSun"/>
                          <a:cs typeface="Times New Roman"/>
                        </a:rPr>
                        <a:t>Local</a:t>
                      </a:r>
                      <a:r>
                        <a:rPr lang="en-US" sz="1200" kern="100" dirty="0">
                          <a:latin typeface="Times New Roman"/>
                          <a:ea typeface="SimSun"/>
                          <a:cs typeface="Times New Roman"/>
                        </a:rPr>
                        <a:t/>
                      </a:r>
                      <a:br>
                        <a:rPr lang="en-US" sz="1200" kern="100" dirty="0">
                          <a:latin typeface="Times New Roman"/>
                          <a:ea typeface="SimSun"/>
                          <a:cs typeface="Times New Roman"/>
                        </a:rPr>
                      </a:br>
                      <a:r>
                        <a:rPr lang="en-US" sz="1200" kern="100" dirty="0">
                          <a:latin typeface="Times New Roman"/>
                          <a:ea typeface="SimSun"/>
                          <a:cs typeface="Times New Roman"/>
                        </a:rPr>
                        <a:t>Best Solution</a:t>
                      </a:r>
                      <a:endParaRPr lang="ja-JP" sz="1400" kern="1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>
                          <a:latin typeface="Times New Roman"/>
                          <a:ea typeface="SimSun"/>
                          <a:cs typeface="Times New Roman"/>
                        </a:rPr>
                        <a:t>Global</a:t>
                      </a:r>
                      <a:r>
                        <a:rPr lang="en-US" sz="1200" kern="100"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br>
                        <a:rPr lang="en-US" sz="1200" kern="100">
                          <a:latin typeface="Times New Roman"/>
                          <a:ea typeface="SimSun"/>
                          <a:cs typeface="Times New Roman"/>
                        </a:rPr>
                      </a:br>
                      <a:r>
                        <a:rPr lang="en-US" sz="1200" kern="100">
                          <a:latin typeface="Times New Roman"/>
                          <a:ea typeface="SimSun"/>
                          <a:cs typeface="Times New Roman"/>
                        </a:rPr>
                        <a:t>Best Solution</a:t>
                      </a:r>
                      <a:endParaRPr lang="ja-JP" sz="1400" kern="1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latin typeface="Times New Roman"/>
                          <a:ea typeface="SimSun"/>
                          <a:cs typeface="Times New Roman"/>
                        </a:rPr>
                        <a:t>Shift </a:t>
                      </a:r>
                      <a:r>
                        <a:rPr lang="en-US" sz="1200" b="1" kern="100" dirty="0">
                          <a:latin typeface="Times New Roman"/>
                          <a:ea typeface="SimSun"/>
                          <a:cs typeface="Times New Roman"/>
                        </a:rPr>
                        <a:t>Rate</a:t>
                      </a:r>
                      <a:endParaRPr lang="ja-JP" sz="1400" kern="1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latin typeface="Times New Roman"/>
                          <a:ea typeface="SimSun"/>
                          <a:cs typeface="Times New Roman"/>
                        </a:rPr>
                        <a:t>50%</a:t>
                      </a:r>
                      <a:endParaRPr lang="ja-JP" sz="1400" kern="1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latin typeface="Times New Roman"/>
                          <a:ea typeface="SimSun"/>
                          <a:cs typeface="Times New Roman"/>
                        </a:rPr>
                        <a:t>20%</a:t>
                      </a:r>
                      <a:endParaRPr lang="ja-JP" sz="1400" kern="1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151688" y="4589463"/>
            <a:ext cx="3662362" cy="8620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AE parameters: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Number of entangled population		:	3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Probability, </a:t>
            </a:r>
            <a:r>
              <a:rPr lang="en-US" sz="1200" i="1" dirty="0"/>
              <a:t>P</a:t>
            </a:r>
            <a:r>
              <a:rPr lang="en-US" sz="1200" dirty="0"/>
              <a:t> to measure entangled	:	1%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i="1" dirty="0" err="1"/>
              <a:t>P</a:t>
            </a:r>
            <a:r>
              <a:rPr lang="en-US" sz="1200" i="1" baseline="-25000" dirty="0" err="1"/>
              <a:t>swap</a:t>
            </a:r>
            <a:r>
              <a:rPr lang="en-US" sz="1200" dirty="0"/>
              <a:t> to swap entangled			:	50%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1295400" y="2674938"/>
          <a:ext cx="5030787" cy="2667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11828"/>
                <a:gridCol w="765516"/>
                <a:gridCol w="738049"/>
                <a:gridCol w="739823"/>
                <a:gridCol w="797413"/>
                <a:gridCol w="978158"/>
              </a:tblGrid>
              <a:tr h="51815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m.</a:t>
                      </a:r>
                      <a:endParaRPr lang="en-US" sz="1400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σ</a:t>
                      </a:r>
                      <a:endParaRPr lang="en-US" sz="1400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r.</a:t>
                      </a:r>
                      <a:endParaRPr lang="en-US" sz="1400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m. ending</a:t>
                      </a:r>
                      <a:r>
                        <a:rPr lang="en-US" sz="1400" baseline="0" dirty="0" smtClean="0"/>
                        <a:t> fitness</a:t>
                      </a:r>
                      <a:endParaRPr lang="en-US" sz="1400" dirty="0"/>
                    </a:p>
                  </a:txBody>
                  <a:tcPr marL="91437" marR="91437"/>
                </a:tc>
              </a:tr>
              <a:tr h="3581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i="1" dirty="0" smtClean="0"/>
                        <a:t>f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baseline="-25000" dirty="0" err="1" smtClean="0"/>
                        <a:t>Rosenbrock</a:t>
                      </a:r>
                      <a:endParaRPr lang="en-US" sz="1400" baseline="-25000" dirty="0" smtClean="0"/>
                    </a:p>
                    <a:p>
                      <a:pPr algn="ctr"/>
                      <a:r>
                        <a:rPr lang="en-US" sz="1400" i="1" dirty="0" smtClean="0"/>
                        <a:t>N</a:t>
                      </a:r>
                      <a:r>
                        <a:rPr lang="en-US" sz="1400" i="1" baseline="0" dirty="0" smtClean="0"/>
                        <a:t> </a:t>
                      </a:r>
                      <a:r>
                        <a:rPr lang="en-US" sz="1400" i="0" baseline="0" dirty="0" smtClean="0"/>
                        <a:t>= 30</a:t>
                      </a:r>
                      <a:endParaRPr lang="en-US" sz="1400" i="1" dirty="0"/>
                    </a:p>
                  </a:txBody>
                  <a:tcPr marL="91437" marR="91437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eQiGA</a:t>
                      </a:r>
                      <a:endParaRPr lang="en-US" sz="1400" b="1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16637.2</a:t>
                      </a:r>
                      <a:endParaRPr lang="en-US" sz="1400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12161.2</a:t>
                      </a:r>
                      <a:endParaRPr lang="en-US" sz="1400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100/100</a:t>
                      </a:r>
                      <a:endParaRPr lang="en-US" sz="1400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4.2E-07</a:t>
                      </a:r>
                      <a:endParaRPr lang="en-US" sz="1400" dirty="0"/>
                    </a:p>
                  </a:txBody>
                  <a:tcPr marL="91437" marR="91437"/>
                </a:tc>
              </a:tr>
              <a:tr h="3581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QEA</a:t>
                      </a:r>
                      <a:endParaRPr lang="en-US" sz="1400" b="1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0/100</a:t>
                      </a:r>
                      <a:endParaRPr lang="en-US" sz="1400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1.894</a:t>
                      </a:r>
                      <a:endParaRPr lang="en-US" sz="1400" dirty="0"/>
                    </a:p>
                  </a:txBody>
                  <a:tcPr marL="91437" marR="91437"/>
                </a:tc>
              </a:tr>
              <a:tr h="3581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i="1" dirty="0" smtClean="0"/>
                        <a:t>f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baseline="-25000" dirty="0" smtClean="0"/>
                        <a:t>Step</a:t>
                      </a:r>
                    </a:p>
                    <a:p>
                      <a:pPr algn="ctr"/>
                      <a:r>
                        <a:rPr lang="en-US" sz="1400" i="1" dirty="0" smtClean="0"/>
                        <a:t>N</a:t>
                      </a:r>
                      <a:r>
                        <a:rPr lang="en-US" sz="1400" i="1" baseline="0" dirty="0" smtClean="0"/>
                        <a:t> </a:t>
                      </a:r>
                      <a:r>
                        <a:rPr lang="en-US" sz="1400" i="0" baseline="0" dirty="0" smtClean="0"/>
                        <a:t>= 30</a:t>
                      </a:r>
                      <a:endParaRPr lang="en-US" sz="1400" i="1" dirty="0"/>
                    </a:p>
                  </a:txBody>
                  <a:tcPr marL="91437" marR="91437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eQiGA</a:t>
                      </a:r>
                      <a:endParaRPr lang="en-US" sz="1400" b="1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2240.1</a:t>
                      </a:r>
                      <a:endParaRPr lang="en-US" sz="1400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1749.5</a:t>
                      </a:r>
                      <a:endParaRPr lang="en-US" sz="1400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100/100</a:t>
                      </a:r>
                      <a:endParaRPr lang="en-US" sz="1400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-150</a:t>
                      </a:r>
                      <a:endParaRPr lang="en-US" sz="1400" dirty="0"/>
                    </a:p>
                  </a:txBody>
                  <a:tcPr marL="91437" marR="91437"/>
                </a:tc>
              </a:tr>
              <a:tr h="3581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QEA</a:t>
                      </a:r>
                      <a:endParaRPr lang="en-US" sz="1400" b="1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61413.6</a:t>
                      </a:r>
                      <a:endParaRPr lang="en-US" sz="1400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54865.0</a:t>
                      </a:r>
                      <a:endParaRPr lang="en-US" sz="1400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100/100</a:t>
                      </a:r>
                      <a:endParaRPr lang="en-US" sz="1400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-150</a:t>
                      </a:r>
                      <a:endParaRPr lang="en-US" sz="1400" dirty="0"/>
                    </a:p>
                  </a:txBody>
                  <a:tcPr marL="91437" marR="91437"/>
                </a:tc>
              </a:tr>
              <a:tr h="3581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i="1" dirty="0" smtClean="0"/>
                        <a:t>f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baseline="-25000" dirty="0" smtClean="0"/>
                        <a:t>Shekel</a:t>
                      </a:r>
                    </a:p>
                    <a:p>
                      <a:pPr algn="ctr"/>
                      <a:r>
                        <a:rPr lang="en-US" sz="1400" i="1" dirty="0" smtClean="0"/>
                        <a:t>N</a:t>
                      </a:r>
                      <a:r>
                        <a:rPr lang="en-US" sz="1400" i="1" baseline="0" dirty="0" smtClean="0"/>
                        <a:t> </a:t>
                      </a:r>
                      <a:r>
                        <a:rPr lang="en-US" sz="1400" i="0" baseline="0" dirty="0" smtClean="0"/>
                        <a:t>= 2</a:t>
                      </a:r>
                      <a:endParaRPr lang="en-US" sz="1400" i="1" dirty="0"/>
                    </a:p>
                  </a:txBody>
                  <a:tcPr marL="91437" marR="91437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eQiGA</a:t>
                      </a:r>
                      <a:endParaRPr lang="en-US" sz="1400" b="1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2564.5</a:t>
                      </a:r>
                      <a:endParaRPr lang="en-US" sz="1400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1719.0</a:t>
                      </a:r>
                      <a:endParaRPr lang="en-US" sz="1400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100/100</a:t>
                      </a:r>
                      <a:endParaRPr lang="en-US" sz="1400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0.9983</a:t>
                      </a:r>
                      <a:endParaRPr lang="en-US" sz="1400" dirty="0"/>
                    </a:p>
                  </a:txBody>
                  <a:tcPr marL="91437" marR="91437"/>
                </a:tc>
              </a:tr>
              <a:tr h="3581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QEA</a:t>
                      </a:r>
                      <a:endParaRPr lang="en-US" sz="1400" b="1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5944.5</a:t>
                      </a:r>
                      <a:endParaRPr lang="en-US" sz="1400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10511.5</a:t>
                      </a:r>
                      <a:endParaRPr lang="en-US" sz="1400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100/100</a:t>
                      </a:r>
                      <a:endParaRPr lang="en-US" sz="1400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0.9982</a:t>
                      </a:r>
                      <a:endParaRPr lang="en-US" sz="1400" dirty="0"/>
                    </a:p>
                  </a:txBody>
                  <a:tcPr marL="91437" marR="91437"/>
                </a:tc>
              </a:tr>
            </a:tbl>
          </a:graphicData>
        </a:graphic>
      </p:graphicFrame>
      <p:sp>
        <p:nvSpPr>
          <p:cNvPr id="30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ln>
                  <a:noFill/>
                </a:ln>
              </a:rPr>
              <a:t>Numerical Optimization Results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403975" y="2584450"/>
            <a:ext cx="48545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en-US" altLang="ja-JP" sz="1600" dirty="0">
                <a:solidFill>
                  <a:schemeClr val="tx1"/>
                </a:solidFill>
                <a:ea typeface="MS PGothic" panose="020B0600070205080204" pitchFamily="34" charset="-128"/>
              </a:rPr>
              <a:t>Values are referred as “</a:t>
            </a:r>
            <a:r>
              <a:rPr lang="en-US" altLang="ja-JP" sz="1600" b="1" dirty="0">
                <a:solidFill>
                  <a:schemeClr val="tx1"/>
                </a:solidFill>
                <a:ea typeface="MS PGothic" panose="020B0600070205080204" pitchFamily="34" charset="-128"/>
              </a:rPr>
              <a:t>Search Cost</a:t>
            </a:r>
            <a:r>
              <a:rPr lang="en-US" altLang="ja-JP" sz="1600" dirty="0">
                <a:solidFill>
                  <a:schemeClr val="tx1"/>
                </a:solidFill>
                <a:ea typeface="MS PGothic" panose="020B0600070205080204" pitchFamily="34" charset="-128"/>
              </a:rPr>
              <a:t>” which is </a:t>
            </a:r>
            <a:r>
              <a:rPr lang="en-US" altLang="ja-JP" sz="1600" b="1" dirty="0">
                <a:solidFill>
                  <a:schemeClr val="tx1"/>
                </a:solidFill>
                <a:ea typeface="MS PGothic" panose="020B0600070205080204" pitchFamily="34" charset="-128"/>
              </a:rPr>
              <a:t>number of times that the functions are called</a:t>
            </a:r>
            <a:r>
              <a:rPr lang="en-US" altLang="ja-JP" sz="1600" dirty="0">
                <a:solidFill>
                  <a:schemeClr val="tx1"/>
                </a:solidFill>
                <a:ea typeface="MS PGothic" panose="020B0600070205080204" pitchFamily="34" charset="-128"/>
              </a:rPr>
              <a:t>.</a:t>
            </a:r>
            <a:br>
              <a:rPr lang="en-US" altLang="ja-JP" sz="1600" dirty="0">
                <a:solidFill>
                  <a:schemeClr val="tx1"/>
                </a:solidFill>
                <a:ea typeface="MS PGothic" panose="020B0600070205080204" pitchFamily="34" charset="-128"/>
              </a:rPr>
            </a:br>
            <a:r>
              <a:rPr lang="en-US" altLang="ja-JP" sz="1400" dirty="0">
                <a:solidFill>
                  <a:schemeClr val="tx1"/>
                </a:solidFill>
                <a:ea typeface="MS PGothic" panose="020B0600070205080204" pitchFamily="34" charset="-128"/>
              </a:rPr>
              <a:t>m. = </a:t>
            </a:r>
            <a:r>
              <a:rPr lang="en-US" altLang="ja-JP" sz="14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mean of FEs (Function Evaluations)</a:t>
            </a:r>
            <a:r>
              <a:rPr lang="en-US" altLang="ja-JP" sz="1400" dirty="0">
                <a:solidFill>
                  <a:schemeClr val="tx1"/>
                </a:solidFill>
                <a:ea typeface="MS PGothic" panose="020B0600070205080204" pitchFamily="34" charset="-128"/>
              </a:rPr>
              <a:t/>
            </a:r>
            <a:br>
              <a:rPr lang="en-US" altLang="ja-JP" sz="1400" dirty="0">
                <a:solidFill>
                  <a:schemeClr val="tx1"/>
                </a:solidFill>
                <a:ea typeface="MS PGothic" panose="020B0600070205080204" pitchFamily="34" charset="-128"/>
              </a:rPr>
            </a:br>
            <a:r>
              <a:rPr lang="el-GR" altLang="ja-JP" sz="1400" dirty="0">
                <a:solidFill>
                  <a:schemeClr val="tx1"/>
                </a:solidFill>
              </a:rPr>
              <a:t>σ</a:t>
            </a:r>
            <a:r>
              <a:rPr lang="en-US" altLang="ja-JP" sz="1400" dirty="0">
                <a:solidFill>
                  <a:schemeClr val="tx1"/>
                </a:solidFill>
                <a:ea typeface="MS PGothic" panose="020B0600070205080204" pitchFamily="34" charset="-128"/>
              </a:rPr>
              <a:t> = standard deviation</a:t>
            </a:r>
            <a:br>
              <a:rPr lang="en-US" altLang="ja-JP" sz="1400" dirty="0">
                <a:solidFill>
                  <a:schemeClr val="tx1"/>
                </a:solidFill>
                <a:ea typeface="MS PGothic" panose="020B0600070205080204" pitchFamily="34" charset="-128"/>
              </a:rPr>
            </a:br>
            <a:r>
              <a:rPr lang="en-US" altLang="ja-JP" sz="1400" dirty="0">
                <a:solidFill>
                  <a:schemeClr val="tx1"/>
                </a:solidFill>
                <a:ea typeface="MS PGothic" panose="020B0600070205080204" pitchFamily="34" charset="-128"/>
              </a:rPr>
              <a:t>r. = success rate in converging within fixed number of </a:t>
            </a:r>
            <a:r>
              <a:rPr lang="en-US" altLang="ja-JP" sz="14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trials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en-US" altLang="ja-JP" sz="1400" dirty="0">
              <a:solidFill>
                <a:schemeClr val="tx1"/>
              </a:solidFill>
              <a:ea typeface="MS PGothic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en-US" altLang="ja-JP" sz="1600" dirty="0">
                <a:solidFill>
                  <a:schemeClr val="tx1"/>
                </a:solidFill>
                <a:ea typeface="MS PGothic" panose="020B0600070205080204" pitchFamily="34" charset="-128"/>
              </a:rPr>
              <a:t>Reported results are of the best set of results obtained from both comparing sources</a:t>
            </a:r>
            <a:r>
              <a:rPr lang="en-US" altLang="ja-JP" sz="16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.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en-US" altLang="ja-JP" sz="1600" dirty="0">
              <a:solidFill>
                <a:schemeClr val="tx1"/>
              </a:solidFill>
              <a:ea typeface="MS PGothic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en-US" altLang="ja-JP" sz="16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Maximum search cost is set to </a:t>
            </a:r>
            <a:r>
              <a:rPr lang="en-US" altLang="ja-JP" sz="1600" b="1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2,000,000. </a:t>
            </a:r>
            <a:r>
              <a:rPr lang="en-US" altLang="ja-JP" sz="16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/>
            </a:r>
            <a:br>
              <a:rPr lang="en-US" altLang="ja-JP" sz="1600" dirty="0" smtClean="0">
                <a:solidFill>
                  <a:schemeClr val="tx1"/>
                </a:solidFill>
                <a:ea typeface="MS PGothic" panose="020B0600070205080204" pitchFamily="34" charset="-128"/>
              </a:rPr>
            </a:br>
            <a:r>
              <a:rPr lang="en-US" altLang="ja-JP" sz="16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Trials that exceeds the max search cost are deemed failed cases.</a:t>
            </a:r>
            <a:endParaRPr lang="en-US" altLang="ja-JP" sz="1600" dirty="0">
              <a:solidFill>
                <a:schemeClr val="tx1"/>
              </a:solidFill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ln>
                  <a:noFill/>
                </a:ln>
              </a:rPr>
              <a:t>Conclusion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ja-JP" sz="2000" smtClean="0"/>
              <a:t>As a similar variant of FEP, eQiGA is effective even in a </a:t>
            </a:r>
            <a:r>
              <a:rPr lang="en-US" altLang="ja-JP" sz="2000" b="1" smtClean="0"/>
              <a:t>high-dimensional difficult problem</a:t>
            </a:r>
            <a:r>
              <a:rPr lang="en-US" altLang="ja-JP" sz="2000" smtClean="0"/>
              <a:t> (Rosenbrock function)</a:t>
            </a:r>
          </a:p>
          <a:p>
            <a:pPr eaLnBrk="1" hangingPunct="1"/>
            <a:r>
              <a:rPr lang="en-US" altLang="ja-JP" sz="2000" smtClean="0"/>
              <a:t>AE holds a good potential because it has a </a:t>
            </a:r>
            <a:r>
              <a:rPr lang="en-US" altLang="ja-JP" sz="2000" b="1" smtClean="0"/>
              <a:t>high degree of freedom </a:t>
            </a:r>
          </a:p>
          <a:p>
            <a:pPr marL="800100" lvl="1" indent="-342900" eaLnBrk="1" hangingPunct="1">
              <a:buFont typeface="Garamond" panose="02020404030301010803" pitchFamily="18" charset="0"/>
              <a:buAutoNum type="arabicPeriod"/>
            </a:pPr>
            <a:r>
              <a:rPr lang="en-US" altLang="ja-JP" sz="1600" smtClean="0"/>
              <a:t>Correlation policy and,</a:t>
            </a:r>
          </a:p>
          <a:p>
            <a:pPr marL="800100" lvl="1" indent="-342900" eaLnBrk="1" hangingPunct="1">
              <a:buFont typeface="Garamond" panose="02020404030301010803" pitchFamily="18" charset="0"/>
              <a:buAutoNum type="arabicPeriod"/>
            </a:pPr>
            <a:r>
              <a:rPr lang="en-US" altLang="ja-JP" sz="1600" smtClean="0"/>
              <a:t>Rotational behavior;</a:t>
            </a:r>
          </a:p>
          <a:p>
            <a:pPr eaLnBrk="1" hangingPunct="1"/>
            <a:r>
              <a:rPr lang="en-US" altLang="ja-JP" sz="2000" smtClean="0"/>
              <a:t>Results have proven that the proposed algorithm is superior to QEA</a:t>
            </a:r>
          </a:p>
          <a:p>
            <a:pPr eaLnBrk="1" hangingPunct="1"/>
            <a:r>
              <a:rPr lang="en-US" altLang="ja-JP" sz="2000" smtClean="0"/>
              <a:t>Future works include </a:t>
            </a:r>
            <a:r>
              <a:rPr lang="en-US" altLang="ja-JP" sz="2000" b="1" smtClean="0"/>
              <a:t>reduction of parameters </a:t>
            </a:r>
            <a:r>
              <a:rPr lang="en-US" altLang="ja-JP" sz="2000" smtClean="0"/>
              <a:t>and towards “expensive” problems that represents real-world variables such as CEC2014</a:t>
            </a:r>
          </a:p>
        </p:txBody>
      </p:sp>
      <p:sp>
        <p:nvSpPr>
          <p:cNvPr id="31748" name="TextBox 1"/>
          <p:cNvSpPr txBox="1">
            <a:spLocks noChangeArrowheads="1"/>
          </p:cNvSpPr>
          <p:nvPr/>
        </p:nvSpPr>
        <p:spPr bwMode="auto">
          <a:xfrm>
            <a:off x="1295400" y="5762625"/>
            <a:ext cx="3852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/>
              <a:t>*FEP = Fast Evolutionary Programming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3"/>
          <p:cNvSpPr>
            <a:spLocks noGrp="1"/>
          </p:cNvSpPr>
          <p:nvPr>
            <p:ph type="ctrTitle"/>
          </p:nvPr>
        </p:nvSpPr>
        <p:spPr>
          <a:xfrm>
            <a:off x="2692400" y="1871663"/>
            <a:ext cx="6815138" cy="1514475"/>
          </a:xfrm>
        </p:spPr>
        <p:txBody>
          <a:bodyPr/>
          <a:lstStyle/>
          <a:p>
            <a:pPr eaLnBrk="1" hangingPunct="1"/>
            <a:r>
              <a:rPr lang="en-US" altLang="ja-JP" smtClean="0">
                <a:ln>
                  <a:noFill/>
                </a:ln>
              </a:rPr>
              <a:t>Thank you</a:t>
            </a:r>
          </a:p>
        </p:txBody>
      </p:sp>
      <p:sp>
        <p:nvSpPr>
          <p:cNvPr id="32771" name="Subtitle 4"/>
          <p:cNvSpPr>
            <a:spLocks noGrp="1"/>
          </p:cNvSpPr>
          <p:nvPr>
            <p:ph type="subTitle" idx="1"/>
          </p:nvPr>
        </p:nvSpPr>
        <p:spPr>
          <a:xfrm>
            <a:off x="2692400" y="3657600"/>
            <a:ext cx="6815138" cy="1320800"/>
          </a:xfrm>
        </p:spPr>
        <p:txBody>
          <a:bodyPr/>
          <a:lstStyle/>
          <a:p>
            <a:pPr eaLnBrk="1" hangingPunct="1"/>
            <a:r>
              <a:rPr lang="en-US" altLang="ja-JP" smtClean="0">
                <a:ea typeface="MS PGothic" panose="020B0600070205080204" pitchFamily="50" charset="-128"/>
              </a:rPr>
              <a:t>Any questions are certainly most welcomed.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ln>
                  <a:noFill/>
                </a:ln>
              </a:rPr>
              <a:t>Fitness-threshold (FT)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MS PGothic" panose="020B0600070205080204" pitchFamily="50" charset="-128"/>
              </a:rPr>
              <a:t>As an assistive strategy to TSSS, this serves as a </a:t>
            </a:r>
            <a:br>
              <a:rPr lang="en-US" altLang="ja-JP" smtClean="0">
                <a:ea typeface="MS PGothic" panose="020B0600070205080204" pitchFamily="50" charset="-128"/>
              </a:rPr>
            </a:br>
            <a:r>
              <a:rPr lang="en-US" altLang="ja-JP" smtClean="0">
                <a:ea typeface="MS PGothic" panose="020B0600070205080204" pitchFamily="50" charset="-128"/>
              </a:rPr>
              <a:t>bridge between </a:t>
            </a:r>
            <a:r>
              <a:rPr lang="en-US" altLang="ja-JP" b="1" smtClean="0">
                <a:solidFill>
                  <a:srgbClr val="FF0000"/>
                </a:solidFill>
                <a:ea typeface="MS PGothic" panose="020B0600070205080204" pitchFamily="50" charset="-128"/>
              </a:rPr>
              <a:t>exploration</a:t>
            </a:r>
            <a:r>
              <a:rPr lang="en-US" altLang="ja-JP" smtClean="0">
                <a:solidFill>
                  <a:srgbClr val="FF0000"/>
                </a:solidFill>
                <a:ea typeface="MS PGothic" panose="020B0600070205080204" pitchFamily="50" charset="-128"/>
              </a:rPr>
              <a:t> </a:t>
            </a:r>
            <a:r>
              <a:rPr lang="en-US" altLang="ja-JP" smtClean="0">
                <a:ea typeface="MS PGothic" panose="020B0600070205080204" pitchFamily="50" charset="-128"/>
              </a:rPr>
              <a:t>and </a:t>
            </a:r>
            <a:r>
              <a:rPr lang="en-US" altLang="ja-JP" b="1" smtClean="0">
                <a:solidFill>
                  <a:srgbClr val="FF0000"/>
                </a:solidFill>
                <a:ea typeface="MS PGothic" panose="020B0600070205080204" pitchFamily="50" charset="-128"/>
              </a:rPr>
              <a:t>exploitation</a:t>
            </a:r>
          </a:p>
          <a:p>
            <a:pPr eaLnBrk="1" hangingPunct="1"/>
            <a:r>
              <a:rPr lang="en-US" altLang="ja-JP" smtClean="0">
                <a:solidFill>
                  <a:schemeClr val="tx1"/>
                </a:solidFill>
                <a:ea typeface="MS PGothic" panose="020B0600070205080204" pitchFamily="50" charset="-128"/>
              </a:rPr>
              <a:t>Only works if </a:t>
            </a:r>
            <a:r>
              <a:rPr lang="en-US" altLang="ja-JP" smtClean="0">
                <a:solidFill>
                  <a:srgbClr val="0070C0"/>
                </a:solidFill>
                <a:ea typeface="MS PGothic" panose="020B0600070205080204" pitchFamily="50" charset="-128"/>
              </a:rPr>
              <a:t>target objective is known</a:t>
            </a:r>
            <a:r>
              <a:rPr lang="en-US" altLang="ja-JP" smtClean="0">
                <a:solidFill>
                  <a:schemeClr val="tx1"/>
                </a:solidFill>
                <a:ea typeface="MS PGothic" panose="020B0600070205080204" pitchFamily="50" charset="-128"/>
              </a:rPr>
              <a:t>.</a:t>
            </a:r>
          </a:p>
          <a:p>
            <a:pPr eaLnBrk="1" hangingPunct="1"/>
            <a:r>
              <a:rPr lang="en-US" altLang="ja-JP" smtClean="0">
                <a:solidFill>
                  <a:schemeClr val="tx1"/>
                </a:solidFill>
                <a:ea typeface="MS PGothic" panose="020B0600070205080204" pitchFamily="50" charset="-128"/>
              </a:rPr>
              <a:t>Based on defined FT, scheme switch occurs </a:t>
            </a:r>
            <a:br>
              <a:rPr lang="en-US" altLang="ja-JP" smtClean="0">
                <a:solidFill>
                  <a:schemeClr val="tx1"/>
                </a:solidFill>
                <a:ea typeface="MS PGothic" panose="020B0600070205080204" pitchFamily="50" charset="-128"/>
              </a:rPr>
            </a:br>
            <a:r>
              <a:rPr lang="en-US" altLang="ja-JP" smtClean="0">
                <a:solidFill>
                  <a:schemeClr val="tx1"/>
                </a:solidFill>
                <a:ea typeface="MS PGothic" panose="020B0600070205080204" pitchFamily="50" charset="-128"/>
              </a:rPr>
              <a:t>immediately if current best fitness falls under </a:t>
            </a:r>
            <a:br>
              <a:rPr lang="en-US" altLang="ja-JP" smtClean="0">
                <a:solidFill>
                  <a:schemeClr val="tx1"/>
                </a:solidFill>
                <a:ea typeface="MS PGothic" panose="020B0600070205080204" pitchFamily="50" charset="-128"/>
              </a:rPr>
            </a:br>
            <a:r>
              <a:rPr lang="en-US" altLang="ja-JP" smtClean="0">
                <a:solidFill>
                  <a:schemeClr val="tx1"/>
                </a:solidFill>
                <a:ea typeface="MS PGothic" panose="020B0600070205080204" pitchFamily="50" charset="-128"/>
              </a:rPr>
              <a:t>the threshold.</a:t>
            </a:r>
          </a:p>
        </p:txBody>
      </p:sp>
      <p:pic>
        <p:nvPicPr>
          <p:cNvPr id="33796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75" y="2668588"/>
            <a:ext cx="3001963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ln>
                  <a:noFill/>
                </a:ln>
              </a:rPr>
              <a:t>Fitness-threshold (FT)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38300" y="2635250"/>
            <a:ext cx="8761413" cy="203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Fitness Threshold:</a:t>
            </a:r>
          </a:p>
          <a:p>
            <a:pPr>
              <a:defRPr/>
            </a:pPr>
            <a:r>
              <a:rPr lang="en-US" dirty="0"/>
              <a:t>(Problem-dependent)</a:t>
            </a:r>
          </a:p>
          <a:p>
            <a:pPr>
              <a:defRPr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 err="1"/>
              <a:t>Rosenbrock</a:t>
            </a:r>
            <a:r>
              <a:rPr lang="en-US" dirty="0"/>
              <a:t>	:	2.0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Step		:	-135.0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Shekel		:	1.5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ln>
                  <a:noFill/>
                </a:ln>
              </a:rPr>
              <a:t>History of Quantum-inspired Algorithms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295400" y="2557463"/>
            <a:ext cx="9601200" cy="29083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z="1800" smtClean="0">
                <a:ea typeface="MS PGothic" panose="020B0600070205080204" pitchFamily="50" charset="-128"/>
              </a:rPr>
              <a:t>The idea of first </a:t>
            </a:r>
            <a:r>
              <a:rPr lang="en-US" altLang="ja-JP" sz="1800" b="1" smtClean="0">
                <a:ea typeface="MS PGothic" panose="020B0600070205080204" pitchFamily="50" charset="-128"/>
              </a:rPr>
              <a:t>Quantum-inspired Genetic Algorithm (QiGA) </a:t>
            </a:r>
            <a:r>
              <a:rPr lang="en-US" altLang="ja-JP" sz="1800" smtClean="0">
                <a:ea typeface="MS PGothic" panose="020B0600070205080204" pitchFamily="50" charset="-128"/>
              </a:rPr>
              <a:t>was introduced in 1996 by </a:t>
            </a:r>
            <a:r>
              <a:rPr lang="en-US" altLang="ja-JP" sz="1800" smtClean="0">
                <a:solidFill>
                  <a:srgbClr val="0070C0"/>
                </a:solidFill>
                <a:ea typeface="MS PGothic" panose="020B0600070205080204" pitchFamily="50" charset="-128"/>
              </a:rPr>
              <a:t>Narayanan, A. [1] </a:t>
            </a:r>
            <a:r>
              <a:rPr lang="en-US" altLang="ja-JP" sz="1800" smtClean="0">
                <a:ea typeface="MS PGothic" panose="020B0600070205080204" pitchFamily="50" charset="-128"/>
              </a:rPr>
              <a:t>where he theorized, tested, and concluded that it outperforms classical GA (CGA)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1800" smtClean="0">
                <a:ea typeface="MS PGothic" panose="020B0600070205080204" pitchFamily="50" charset="-128"/>
              </a:rPr>
              <a:t>Consequently, </a:t>
            </a:r>
            <a:r>
              <a:rPr lang="en-US" altLang="ja-JP" sz="1800" smtClean="0">
                <a:solidFill>
                  <a:srgbClr val="0070C0"/>
                </a:solidFill>
                <a:ea typeface="MS PGothic" panose="020B0600070205080204" pitchFamily="50" charset="-128"/>
              </a:rPr>
              <a:t>Han &amp; Kim [2] </a:t>
            </a:r>
            <a:r>
              <a:rPr lang="en-US" altLang="ja-JP" sz="1800" smtClean="0">
                <a:ea typeface="MS PGothic" panose="020B0600070205080204" pitchFamily="50" charset="-128"/>
              </a:rPr>
              <a:t>proposed the first </a:t>
            </a:r>
            <a:r>
              <a:rPr lang="en-US" altLang="ja-JP" sz="1800" b="1" smtClean="0">
                <a:ea typeface="MS PGothic" panose="020B0600070205080204" pitchFamily="50" charset="-128"/>
              </a:rPr>
              <a:t>Quantum-inspired Evolutionary Algorithm (QEA) </a:t>
            </a:r>
            <a:r>
              <a:rPr lang="en-US" altLang="ja-JP" sz="1800" smtClean="0">
                <a:ea typeface="MS PGothic" panose="020B0600070205080204" pitchFamily="50" charset="-128"/>
              </a:rPr>
              <a:t>with newly defined representation term called “</a:t>
            </a:r>
            <a:r>
              <a:rPr lang="en-US" altLang="ja-JP" sz="1800" b="1" smtClean="0">
                <a:ea typeface="MS PGothic" panose="020B0600070205080204" pitchFamily="50" charset="-128"/>
              </a:rPr>
              <a:t>Q-bit</a:t>
            </a:r>
            <a:r>
              <a:rPr lang="en-US" altLang="ja-JP" sz="1800" smtClean="0">
                <a:ea typeface="MS PGothic" panose="020B0600070205080204" pitchFamily="50" charset="-128"/>
              </a:rPr>
              <a:t>” (formerly qubit) followed by improvements in </a:t>
            </a:r>
            <a:r>
              <a:rPr lang="en-US" altLang="ja-JP" sz="1800" smtClean="0">
                <a:solidFill>
                  <a:srgbClr val="0070C0"/>
                </a:solidFill>
                <a:ea typeface="MS PGothic" panose="020B0600070205080204" pitchFamily="50" charset="-128"/>
              </a:rPr>
              <a:t>[3-4]</a:t>
            </a: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1330325" y="4554538"/>
            <a:ext cx="95662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[1]	Narayanan, A., Mark M., "</a:t>
            </a:r>
            <a:r>
              <a:rPr lang="en-US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Quantum-inspired genetic algorithms.</a:t>
            </a: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" Evolutionary Computation, 1996, Proceedings of IEEE International 	Conference on. IEEE, 1996.</a:t>
            </a:r>
          </a:p>
          <a:p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[2]	Han, K.H., Kim, J.H., “</a:t>
            </a:r>
            <a:r>
              <a:rPr lang="en-US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Quantum-inspired Evolutionary Algorithm for a Class of Combinatorial Optimization</a:t>
            </a: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,” IEEE Transactions on 	Evolutionary Computation, Piscataway, NJ: IEEE Press, vol. 6, no. 6, pp. 580-593, Dec. 2002.</a:t>
            </a:r>
          </a:p>
          <a:p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[3]	</a:t>
            </a:r>
            <a:r>
              <a:rPr lang="en-US" altLang="en-US" sz="1200">
                <a:latin typeface="Times New Roman" panose="02020603050405020304" pitchFamily="18" charset="0"/>
                <a:ea typeface="SimSun" panose="02010600030101010101" pitchFamily="2" charset="-122"/>
              </a:rPr>
              <a:t>Han, K.H., Kim, J.H., “</a:t>
            </a:r>
            <a:r>
              <a:rPr lang="en-US" altLang="en-US" sz="1200" b="1">
                <a:latin typeface="Times New Roman" panose="02020603050405020304" pitchFamily="18" charset="0"/>
                <a:ea typeface="SimSun" panose="02010600030101010101" pitchFamily="2" charset="-122"/>
              </a:rPr>
              <a:t>Quantum-inspired Evolutionary Algorithms with a New Termination Criterion, H</a:t>
            </a:r>
            <a:r>
              <a:rPr lang="el-GR" altLang="en-US" sz="1200" b="1" baseline="-25000">
                <a:latin typeface="Times New Roman" panose="02020603050405020304" pitchFamily="18" charset="0"/>
                <a:ea typeface="SimSun" panose="02010600030101010101" pitchFamily="2" charset="-122"/>
              </a:rPr>
              <a:t>ε</a:t>
            </a:r>
            <a:r>
              <a:rPr lang="en-US" altLang="en-US" sz="1200" b="1">
                <a:latin typeface="Times New Roman" panose="02020603050405020304" pitchFamily="18" charset="0"/>
                <a:ea typeface="SimSun" panose="02010600030101010101" pitchFamily="2" charset="-122"/>
              </a:rPr>
              <a:t> Gate, and Two-Phase Scheme</a:t>
            </a:r>
            <a:r>
              <a:rPr lang="en-US" altLang="en-US" sz="1200">
                <a:latin typeface="Times New Roman" panose="02020603050405020304" pitchFamily="18" charset="0"/>
                <a:ea typeface="SimSun" panose="02010600030101010101" pitchFamily="2" charset="-122"/>
              </a:rPr>
              <a:t>,” 	IEEE Transactions on Evolutionary Computation, Piscataway, NJ:IEEE Press, vol. 8, no. 2, pp. 156-169, Apr. 2004.</a:t>
            </a:r>
          </a:p>
          <a:p>
            <a:r>
              <a:rPr lang="en-US" altLang="en-US" sz="12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[4]	</a:t>
            </a:r>
            <a:r>
              <a:rPr lang="en-US" altLang="en-US" sz="1200">
                <a:latin typeface="Times New Roman" panose="02020603050405020304" pitchFamily="18" charset="0"/>
                <a:ea typeface="SimSun" panose="02010600030101010101" pitchFamily="2" charset="-122"/>
              </a:rPr>
              <a:t>Han, K.H., Kim, J.H., "</a:t>
            </a:r>
            <a:r>
              <a:rPr lang="en-US" altLang="en-US" sz="1200" b="1">
                <a:latin typeface="Times New Roman" panose="02020603050405020304" pitchFamily="18" charset="0"/>
                <a:ea typeface="SimSun" panose="02010600030101010101" pitchFamily="2" charset="-122"/>
              </a:rPr>
              <a:t>On the analysis of the quantum-inspired evolutionary algorithm with a single individual</a:t>
            </a:r>
            <a:r>
              <a:rPr lang="en-US" altLang="en-US" sz="1200">
                <a:latin typeface="Times New Roman" panose="02020603050405020304" pitchFamily="18" charset="0"/>
                <a:ea typeface="SimSun" panose="02010600030101010101" pitchFamily="2" charset="-122"/>
              </a:rPr>
              <a:t>." Evolutionary 	Computation, 2006. CEC 2006. IEEE Congress on. IEEE, 2006.</a:t>
            </a:r>
            <a:endParaRPr lang="en-US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ln>
                  <a:noFill/>
                </a:ln>
              </a:rPr>
              <a:t>Quantum side-stepping (QSS)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MS PGothic" panose="020B0600070205080204" pitchFamily="50" charset="-128"/>
              </a:rPr>
              <a:t>On contrary to backtracking, this is called </a:t>
            </a:r>
            <a:br>
              <a:rPr lang="en-US" altLang="ja-JP" smtClean="0">
                <a:ea typeface="MS PGothic" panose="020B0600070205080204" pitchFamily="50" charset="-128"/>
              </a:rPr>
            </a:br>
            <a:r>
              <a:rPr lang="en-US" altLang="ja-JP" b="1" smtClean="0">
                <a:ea typeface="MS PGothic" panose="020B0600070205080204" pitchFamily="50" charset="-128"/>
              </a:rPr>
              <a:t>“Sidestepping”</a:t>
            </a:r>
          </a:p>
          <a:p>
            <a:pPr eaLnBrk="1" hangingPunct="1"/>
            <a:r>
              <a:rPr lang="en-US" altLang="ja-JP" smtClean="0">
                <a:ea typeface="MS PGothic" panose="020B0600070205080204" pitchFamily="50" charset="-128"/>
              </a:rPr>
              <a:t>Sidesteps to a point discovered by AE</a:t>
            </a:r>
          </a:p>
          <a:p>
            <a:pPr eaLnBrk="1" hangingPunct="1"/>
            <a:r>
              <a:rPr lang="en-US" altLang="ja-JP" smtClean="0">
                <a:ea typeface="MS PGothic" panose="020B0600070205080204" pitchFamily="50" charset="-128"/>
              </a:rPr>
              <a:t>Tests have shown QSS is effective as it converges </a:t>
            </a:r>
            <a:br>
              <a:rPr lang="en-US" altLang="ja-JP" smtClean="0">
                <a:ea typeface="MS PGothic" panose="020B0600070205080204" pitchFamily="50" charset="-128"/>
              </a:rPr>
            </a:br>
            <a:r>
              <a:rPr lang="en-US" altLang="ja-JP" smtClean="0">
                <a:ea typeface="MS PGothic" panose="020B0600070205080204" pitchFamily="50" charset="-128"/>
              </a:rPr>
              <a:t>very quickly into the global optimum after </a:t>
            </a:r>
            <a:br>
              <a:rPr lang="en-US" altLang="ja-JP" smtClean="0">
                <a:ea typeface="MS PGothic" panose="020B0600070205080204" pitchFamily="50" charset="-128"/>
              </a:rPr>
            </a:br>
            <a:r>
              <a:rPr lang="en-US" altLang="ja-JP" smtClean="0">
                <a:ea typeface="MS PGothic" panose="020B0600070205080204" pitchFamily="50" charset="-128"/>
              </a:rPr>
              <a:t>escaping from a trap.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175" y="2582863"/>
            <a:ext cx="3263900" cy="34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14778 -0.17592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96" y="-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ln>
                  <a:noFill/>
                </a:ln>
              </a:rPr>
              <a:t>Quantum side-stepping (QSS)</a:t>
            </a:r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1652588" y="2557463"/>
            <a:ext cx="8877300" cy="984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2200"/>
              <a:t>Quantum Side-Stepping (QSS) parameters:</a:t>
            </a:r>
          </a:p>
          <a:p>
            <a:pPr lvl="1"/>
            <a:r>
              <a:rPr lang="en-US" altLang="en-US"/>
              <a:t>Sidestep Threshold					:	25.0</a:t>
            </a:r>
          </a:p>
          <a:p>
            <a:pPr lvl="1"/>
            <a:r>
              <a:rPr lang="en-US" altLang="en-US"/>
              <a:t>Trapped Cost Threshold				:	5000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n>
                  <a:noFill/>
                </a:ln>
              </a:rPr>
              <a:t>QEA Parameters</a:t>
            </a:r>
          </a:p>
        </p:txBody>
      </p:sp>
      <p:pic>
        <p:nvPicPr>
          <p:cNvPr id="3789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2590800"/>
            <a:ext cx="4648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n>
                  <a:noFill/>
                </a:ln>
              </a:rPr>
              <a:t>Estimation of Distribution Algorithm (EDA)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Quantum-inspired algorithms can be considered as a part of EDA</a:t>
            </a:r>
          </a:p>
          <a:p>
            <a:r>
              <a:rPr lang="en-US" altLang="en-US" smtClean="0"/>
              <a:t>Population-Based Incremental Learning (PBIL)</a:t>
            </a:r>
          </a:p>
        </p:txBody>
      </p:sp>
      <p:pic>
        <p:nvPicPr>
          <p:cNvPr id="3891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3611563"/>
            <a:ext cx="4137025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ln>
                  <a:noFill/>
                </a:ln>
              </a:rPr>
              <a:t>The Basis of This Work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295400" y="2557463"/>
            <a:ext cx="9601200" cy="29083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ja-JP" sz="2000" dirty="0" smtClean="0">
                <a:ea typeface="MS PGothic" panose="020B0600070205080204" pitchFamily="34" charset="-128"/>
                <a:cs typeface="Times New Roman" panose="02020603050405020304" pitchFamily="18" charset="0"/>
              </a:rPr>
              <a:t>This work is an enhancement to </a:t>
            </a:r>
            <a:r>
              <a:rPr lang="en-US" altLang="ja-JP" sz="2000" dirty="0" err="1" smtClean="0">
                <a:solidFill>
                  <a:srgbClr val="0070C0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Talbi</a:t>
            </a:r>
            <a:r>
              <a:rPr lang="en-US" altLang="ja-JP" sz="2000" dirty="0" smtClean="0">
                <a:solidFill>
                  <a:srgbClr val="0070C0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, H. [5]</a:t>
            </a:r>
            <a:r>
              <a:rPr lang="en-US" altLang="ja-JP" sz="2000" dirty="0" smtClean="0">
                <a:ea typeface="MS PGothic" panose="020B0600070205080204" pitchFamily="34" charset="-128"/>
                <a:cs typeface="Times New Roman" panose="02020603050405020304" pitchFamily="18" charset="0"/>
              </a:rPr>
              <a:t>, introducing two novel approaches: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ja-JP" sz="1800" dirty="0" smtClean="0">
                <a:ea typeface="MS PGothic" panose="020B0600070205080204" pitchFamily="34" charset="-128"/>
                <a:cs typeface="Times New Roman" panose="02020603050405020304" pitchFamily="18" charset="0"/>
              </a:rPr>
              <a:t>“Two Supportive Search Schemes” (TSSS), and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ja-JP" sz="1800" dirty="0" smtClean="0">
                <a:ea typeface="MS PGothic" panose="020B0600070205080204" pitchFamily="34" charset="-128"/>
                <a:cs typeface="Times New Roman" panose="02020603050405020304" pitchFamily="18" charset="0"/>
              </a:rPr>
              <a:t>“Artificial Entanglement” (AE).</a:t>
            </a:r>
          </a:p>
          <a:p>
            <a:pPr marL="457200" lvl="1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en-US" altLang="ja-JP" sz="1800" dirty="0" smtClean="0"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1800" dirty="0" err="1" smtClean="0">
                <a:solidFill>
                  <a:srgbClr val="0070C0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Talbi</a:t>
            </a:r>
            <a:r>
              <a:rPr lang="en-US" altLang="ja-JP" sz="1800" dirty="0" smtClean="0">
                <a:solidFill>
                  <a:srgbClr val="0070C0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, H. [5] </a:t>
            </a:r>
            <a:r>
              <a:rPr lang="en-US" altLang="ja-JP" sz="1800" dirty="0" smtClean="0">
                <a:ea typeface="MS PGothic" panose="020B0600070205080204" pitchFamily="34" charset="-128"/>
                <a:cs typeface="Times New Roman" panose="02020603050405020304" pitchFamily="18" charset="0"/>
              </a:rPr>
              <a:t>proposes a base implementation of </a:t>
            </a:r>
            <a:r>
              <a:rPr lang="en-US" altLang="ja-JP" sz="1800" dirty="0" err="1" smtClean="0">
                <a:ea typeface="MS PGothic" panose="020B0600070205080204" pitchFamily="34" charset="-128"/>
                <a:cs typeface="Times New Roman" panose="02020603050405020304" pitchFamily="18" charset="0"/>
              </a:rPr>
              <a:t>QiGA</a:t>
            </a:r>
            <a:r>
              <a:rPr lang="en-US" altLang="ja-JP" sz="1800" dirty="0" smtClean="0">
                <a:ea typeface="MS PGothic" panose="020B0600070205080204" pitchFamily="34" charset="-128"/>
                <a:cs typeface="Times New Roman" panose="02020603050405020304" pitchFamily="18" charset="0"/>
              </a:rPr>
              <a:t> with re-introduced GA operators, </a:t>
            </a:r>
            <a:br>
              <a:rPr lang="en-US" altLang="ja-JP" sz="1800" dirty="0" smtClean="0">
                <a:ea typeface="MS PGothic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ja-JP" sz="1800" dirty="0" smtClean="0">
                <a:ea typeface="MS PGothic" panose="020B0600070205080204" pitchFamily="34" charset="-128"/>
                <a:cs typeface="Times New Roman" panose="02020603050405020304" pitchFamily="18" charset="0"/>
              </a:rPr>
              <a:t>“</a:t>
            </a:r>
            <a:r>
              <a:rPr lang="en-US" altLang="ja-JP" sz="1800" b="1" dirty="0" smtClean="0">
                <a:ea typeface="MS PGothic" panose="020B0600070205080204" pitchFamily="34" charset="-128"/>
                <a:cs typeface="Times New Roman" panose="02020603050405020304" pitchFamily="18" charset="0"/>
              </a:rPr>
              <a:t>Quantum Crossover</a:t>
            </a:r>
            <a:r>
              <a:rPr lang="en-US" altLang="ja-JP" sz="1800" dirty="0" smtClean="0">
                <a:ea typeface="MS PGothic" panose="020B0600070205080204" pitchFamily="34" charset="-128"/>
                <a:cs typeface="Times New Roman" panose="02020603050405020304" pitchFamily="18" charset="0"/>
              </a:rPr>
              <a:t>” and “</a:t>
            </a:r>
            <a:r>
              <a:rPr lang="en-US" altLang="ja-JP" sz="1800" b="1" dirty="0" smtClean="0">
                <a:ea typeface="MS PGothic" panose="020B0600070205080204" pitchFamily="34" charset="-128"/>
                <a:cs typeface="Times New Roman" panose="02020603050405020304" pitchFamily="18" charset="0"/>
              </a:rPr>
              <a:t>Quantum Mutation</a:t>
            </a:r>
            <a:r>
              <a:rPr lang="en-US" altLang="ja-JP" sz="1800" dirty="0" smtClean="0">
                <a:ea typeface="MS PGothic" panose="020B0600070205080204" pitchFamily="34" charset="-128"/>
                <a:cs typeface="Times New Roman" panose="02020603050405020304" pitchFamily="18" charset="0"/>
              </a:rPr>
              <a:t>” while its representation is based on </a:t>
            </a:r>
            <a:br>
              <a:rPr lang="en-US" altLang="ja-JP" sz="1800" dirty="0" smtClean="0">
                <a:ea typeface="MS PGothic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ja-JP" sz="1800" dirty="0" smtClean="0">
                <a:ea typeface="MS PGothic" panose="020B0600070205080204" pitchFamily="34" charset="-128"/>
                <a:cs typeface="Times New Roman" panose="02020603050405020304" pitchFamily="18" charset="0"/>
              </a:rPr>
              <a:t>Han &amp; Kim’s QEA (2002) “</a:t>
            </a:r>
            <a:r>
              <a:rPr lang="en-US" altLang="ja-JP" sz="1800" b="1" dirty="0" smtClean="0">
                <a:ea typeface="MS PGothic" panose="020B0600070205080204" pitchFamily="34" charset="-128"/>
                <a:cs typeface="Times New Roman" panose="02020603050405020304" pitchFamily="18" charset="0"/>
              </a:rPr>
              <a:t>Q-bit</a:t>
            </a:r>
            <a:r>
              <a:rPr lang="en-US" altLang="ja-JP" sz="1800" dirty="0" smtClean="0">
                <a:ea typeface="MS PGothic" panose="020B0600070205080204" pitchFamily="34" charset="-128"/>
                <a:cs typeface="Times New Roman" panose="02020603050405020304" pitchFamily="18" charset="0"/>
              </a:rPr>
              <a:t>”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ja-JP" sz="1800" dirty="0" smtClean="0"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1295400" y="5505450"/>
            <a:ext cx="9566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[5]	Talbi, H., Amer D., and Mohamed B., "</a:t>
            </a:r>
            <a:r>
              <a:rPr lang="en-US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A new quantum-inspired genetic algorithm for solving the travelling salesman problem</a:t>
            </a: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." Industrial 	Technology, 2004. IEEE ICIT'04. 2004 IEEE International Conference on. Vol. 3. IEEE, 2004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n>
                  <a:noFill/>
                </a:ln>
              </a:rPr>
              <a:t>The Basis of This Work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smtClean="0">
              <a:ea typeface="MS PGothic" panose="020B0600070205080204" pitchFamily="50" charset="-128"/>
              <a:cs typeface="Times New Roman" panose="02020603050405020304" pitchFamily="18" charset="0"/>
            </a:endParaRPr>
          </a:p>
          <a:p>
            <a:endParaRPr lang="en-US" altLang="ja-JP" smtClean="0">
              <a:ea typeface="MS PGothic" panose="020B0600070205080204" pitchFamily="50" charset="-128"/>
              <a:cs typeface="Times New Roman" panose="02020603050405020304" pitchFamily="18" charset="0"/>
            </a:endParaRPr>
          </a:p>
          <a:p>
            <a:endParaRPr lang="en-US" altLang="ja-JP" smtClean="0">
              <a:ea typeface="MS PGothic" panose="020B0600070205080204" pitchFamily="50" charset="-128"/>
              <a:cs typeface="Times New Roman" panose="02020603050405020304" pitchFamily="18" charset="0"/>
            </a:endParaRPr>
          </a:p>
          <a:p>
            <a:endParaRPr lang="en-US" altLang="ja-JP" smtClean="0">
              <a:ea typeface="MS PGothic" panose="020B0600070205080204" pitchFamily="50" charset="-128"/>
              <a:cs typeface="Times New Roman" panose="02020603050405020304" pitchFamily="18" charset="0"/>
            </a:endParaRPr>
          </a:p>
          <a:p>
            <a:endParaRPr lang="en-US" altLang="en-US" smtClean="0">
              <a:ea typeface="MS PGothic" panose="020B0600070205080204" pitchFamily="50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2494843" y="2557463"/>
          <a:ext cx="7405511" cy="1290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1330325" y="4576763"/>
            <a:ext cx="95662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[1]	Narayanan, A., Mark M., "</a:t>
            </a:r>
            <a:r>
              <a:rPr lang="en-US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Quantum-inspired genetic algorithms.</a:t>
            </a: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" Evolutionary Computation, 1996.</a:t>
            </a:r>
          </a:p>
          <a:p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[2]	Talbi, H., Amer D., and Mohamed B., "</a:t>
            </a:r>
            <a:r>
              <a:rPr lang="en-US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A new quantum-inspired genetic algorithm for solving the travelling salesman problem</a:t>
            </a: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." 2004</a:t>
            </a:r>
          </a:p>
          <a:p>
            <a:endParaRPr lang="en-US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[3]	“</a:t>
            </a:r>
            <a:r>
              <a:rPr lang="en-US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Quantum-inspired Evolutionary Algorithm for a Class of Combinatorial Optimization</a:t>
            </a: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,” 2002.</a:t>
            </a:r>
          </a:p>
          <a:p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[4]	</a:t>
            </a:r>
            <a:r>
              <a:rPr lang="en-US" altLang="en-US" sz="1200">
                <a:latin typeface="Times New Roman" panose="02020603050405020304" pitchFamily="18" charset="0"/>
                <a:ea typeface="SimSun" panose="02010600030101010101" pitchFamily="2" charset="-122"/>
              </a:rPr>
              <a:t>“</a:t>
            </a:r>
            <a:r>
              <a:rPr lang="en-US" altLang="en-US" sz="1200" b="1">
                <a:latin typeface="Times New Roman" panose="02020603050405020304" pitchFamily="18" charset="0"/>
                <a:ea typeface="SimSun" panose="02010600030101010101" pitchFamily="2" charset="-122"/>
              </a:rPr>
              <a:t>Quantum-inspired Evolutionary Algorithms with a New Termination Criterion, H</a:t>
            </a:r>
            <a:r>
              <a:rPr lang="el-GR" altLang="en-US" sz="1200" b="1" baseline="-25000">
                <a:latin typeface="Times New Roman" panose="02020603050405020304" pitchFamily="18" charset="0"/>
                <a:ea typeface="SimSun" panose="02010600030101010101" pitchFamily="2" charset="-122"/>
              </a:rPr>
              <a:t>ε</a:t>
            </a:r>
            <a:r>
              <a:rPr lang="en-US" altLang="en-US" sz="1200" b="1">
                <a:latin typeface="Times New Roman" panose="02020603050405020304" pitchFamily="18" charset="0"/>
                <a:ea typeface="SimSun" panose="02010600030101010101" pitchFamily="2" charset="-122"/>
              </a:rPr>
              <a:t> Gate, and Two-Phase Scheme</a:t>
            </a:r>
            <a:r>
              <a:rPr lang="en-US" altLang="en-US" sz="1200">
                <a:latin typeface="Times New Roman" panose="02020603050405020304" pitchFamily="18" charset="0"/>
                <a:ea typeface="SimSun" panose="02010600030101010101" pitchFamily="2" charset="-122"/>
              </a:rPr>
              <a:t>,” 2004.</a:t>
            </a:r>
          </a:p>
          <a:p>
            <a:r>
              <a:rPr lang="en-US" altLang="en-US" sz="12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[5]	</a:t>
            </a:r>
            <a:r>
              <a:rPr lang="en-US" altLang="en-US" sz="1200">
                <a:latin typeface="Times New Roman" panose="02020603050405020304" pitchFamily="18" charset="0"/>
                <a:ea typeface="SimSun" panose="02010600030101010101" pitchFamily="2" charset="-122"/>
              </a:rPr>
              <a:t>"</a:t>
            </a:r>
            <a:r>
              <a:rPr lang="en-US" altLang="en-US" sz="1200" b="1">
                <a:latin typeface="Times New Roman" panose="02020603050405020304" pitchFamily="18" charset="0"/>
                <a:ea typeface="SimSun" panose="02010600030101010101" pitchFamily="2" charset="-122"/>
              </a:rPr>
              <a:t>On the analysis of the quantum-inspired evolutionary algorithm with a single individual</a:t>
            </a:r>
            <a:r>
              <a:rPr lang="en-US" altLang="en-US" sz="1200">
                <a:latin typeface="Times New Roman" panose="02020603050405020304" pitchFamily="18" charset="0"/>
                <a:ea typeface="SimSun" panose="02010600030101010101" pitchFamily="2" charset="-122"/>
              </a:rPr>
              <a:t>.“ 2006.</a:t>
            </a:r>
          </a:p>
          <a:p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2924175" y="3609975"/>
            <a:ext cx="903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1400"/>
              <a:t>QiGA [1]</a:t>
            </a:r>
          </a:p>
        </p:txBody>
      </p:sp>
      <p:sp>
        <p:nvSpPr>
          <p:cNvPr id="18439" name="TextBox 6"/>
          <p:cNvSpPr txBox="1">
            <a:spLocks noChangeArrowheads="1"/>
          </p:cNvSpPr>
          <p:nvPr/>
        </p:nvSpPr>
        <p:spPr bwMode="auto">
          <a:xfrm>
            <a:off x="4848225" y="3609975"/>
            <a:ext cx="903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</a:rPr>
              <a:t>QEA [3]</a:t>
            </a:r>
          </a:p>
          <a:p>
            <a:endParaRPr lang="en-US" altLang="en-US" sz="1400"/>
          </a:p>
        </p:txBody>
      </p:sp>
      <p:sp>
        <p:nvSpPr>
          <p:cNvPr id="18440" name="TextBox 7"/>
          <p:cNvSpPr txBox="1">
            <a:spLocks noChangeArrowheads="1"/>
          </p:cNvSpPr>
          <p:nvPr/>
        </p:nvSpPr>
        <p:spPr bwMode="auto">
          <a:xfrm>
            <a:off x="6773863" y="3609975"/>
            <a:ext cx="903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en-US" altLang="en-US" sz="1400"/>
              <a:t>QEA [4]</a:t>
            </a:r>
          </a:p>
          <a:p>
            <a:pPr algn="ctr"/>
            <a:r>
              <a:rPr lang="en-US" altLang="en-US" sz="1400">
                <a:solidFill>
                  <a:srgbClr val="0070C0"/>
                </a:solidFill>
              </a:rPr>
              <a:t>QiGA [2]</a:t>
            </a:r>
          </a:p>
        </p:txBody>
      </p:sp>
      <p:sp>
        <p:nvSpPr>
          <p:cNvPr id="18441" name="TextBox 8"/>
          <p:cNvSpPr txBox="1">
            <a:spLocks noChangeArrowheads="1"/>
          </p:cNvSpPr>
          <p:nvPr/>
        </p:nvSpPr>
        <p:spPr bwMode="auto">
          <a:xfrm>
            <a:off x="8697913" y="3609975"/>
            <a:ext cx="903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1400"/>
              <a:t>QEA [5]</a:t>
            </a:r>
          </a:p>
          <a:p>
            <a:endParaRPr lang="en-US" altLang="en-US" sz="1400"/>
          </a:p>
        </p:txBody>
      </p:sp>
      <p:sp>
        <p:nvSpPr>
          <p:cNvPr id="18442" name="TextBox 9"/>
          <p:cNvSpPr txBox="1">
            <a:spLocks noChangeArrowheads="1"/>
          </p:cNvSpPr>
          <p:nvPr/>
        </p:nvSpPr>
        <p:spPr bwMode="auto">
          <a:xfrm>
            <a:off x="3532188" y="2490788"/>
            <a:ext cx="5162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/>
              <a:t>Timeline of </a:t>
            </a:r>
            <a:r>
              <a:rPr lang="en-US" altLang="en-US" u="sng"/>
              <a:t>significant</a:t>
            </a:r>
            <a:r>
              <a:rPr lang="en-US" altLang="en-US"/>
              <a:t> Quantum-inspired advancement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1330325" y="5357813"/>
            <a:ext cx="9566275" cy="5794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44" name="TextBox 2"/>
          <p:cNvSpPr txBox="1">
            <a:spLocks noChangeArrowheads="1"/>
          </p:cNvSpPr>
          <p:nvPr/>
        </p:nvSpPr>
        <p:spPr bwMode="auto">
          <a:xfrm>
            <a:off x="1330325" y="5092700"/>
            <a:ext cx="2012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1200" u="sng"/>
              <a:t>QEA - Han, K.H. &amp; Kim, J.H.</a:t>
            </a:r>
          </a:p>
        </p:txBody>
      </p:sp>
      <p:sp>
        <p:nvSpPr>
          <p:cNvPr id="18445" name="TextBox 12"/>
          <p:cNvSpPr txBox="1">
            <a:spLocks noChangeArrowheads="1"/>
          </p:cNvSpPr>
          <p:nvPr/>
        </p:nvSpPr>
        <p:spPr bwMode="auto">
          <a:xfrm>
            <a:off x="1330325" y="4348163"/>
            <a:ext cx="561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1200" u="sng"/>
              <a:t>QiGA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Understanding the Differences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(Representation)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0" name="コンテンツ プレースホルダ 9"/>
          <p:cNvGraphicFramePr>
            <a:graphicFrameLocks noGrp="1"/>
          </p:cNvGraphicFramePr>
          <p:nvPr>
            <p:ph idx="1"/>
          </p:nvPr>
        </p:nvGraphicFramePr>
        <p:xfrm>
          <a:off x="1295400" y="2557463"/>
          <a:ext cx="9601200" cy="2816225"/>
        </p:xfrm>
        <a:graphic>
          <a:graphicData uri="http://schemas.openxmlformats.org/drawingml/2006/table">
            <a:tbl>
              <a:tblPr/>
              <a:tblGrid>
                <a:gridCol w="4800600"/>
                <a:gridCol w="4800600"/>
              </a:tblGrid>
              <a:tr h="3657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MS PMincho" panose="02020600040205080304" pitchFamily="18" charset="-128"/>
                        </a:rPr>
                        <a:t>Quantum-inspired algorithms variant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aramond" panose="02020404030301010803" pitchFamily="18" charset="0"/>
                        <a:ea typeface="MS PMincho" panose="02020600040205080304" pitchFamily="18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MS PMincho" panose="02020600040205080304" pitchFamily="18" charset="-128"/>
                        </a:rPr>
                        <a:t>GA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aramond" panose="02020404030301010803" pitchFamily="18" charset="0"/>
                        <a:ea typeface="MS PMincho" panose="02020600040205080304" pitchFamily="18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504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S PMincho" panose="02020600040205080304" pitchFamily="18" charset="-128"/>
                        </a:rPr>
                        <a:t>Smallest unit of information are referred to as “Q-bit” [2]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MS PMincho" panose="02020600040205080304" pitchFamily="18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MS PMincho" panose="02020600040205080304" pitchFamily="18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MS PMincho" panose="02020600040205080304" pitchFamily="18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S PMincho" panose="02020600040205080304" pitchFamily="18" charset="-128"/>
                        </a:rPr>
                        <a:t>where </a:t>
                      </a:r>
                      <a:r>
                        <a:rPr kumimoji="0" lang="el-GR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S PMincho" panose="02020600040205080304" pitchFamily="18" charset="-128"/>
                        </a:rPr>
                        <a:t>α</a:t>
                      </a: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S PMincho" panose="02020600040205080304" pitchFamily="18" charset="-128"/>
                        </a:rPr>
                        <a:t> and </a:t>
                      </a:r>
                      <a:r>
                        <a:rPr kumimoji="0" lang="el-GR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S PMincho" panose="02020600040205080304" pitchFamily="18" charset="-128"/>
                        </a:rPr>
                        <a:t>β </a:t>
                      </a: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S PMincho" panose="02020600040205080304" pitchFamily="18" charset="-128"/>
                        </a:rPr>
                        <a:t>are 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S PMincho" panose="02020600040205080304" pitchFamily="18" charset="-128"/>
                        </a:rPr>
                        <a:t>complex numbers that must satisfy </a:t>
                      </a:r>
                      <a:b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S PMincho" panose="02020600040205080304" pitchFamily="18" charset="-128"/>
                        </a:rPr>
                      </a:b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S PMincho" panose="02020600040205080304" pitchFamily="18" charset="-128"/>
                        </a:rPr>
                        <a:t>|</a:t>
                      </a:r>
                      <a:r>
                        <a:rPr kumimoji="0" lang="el-GR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S PMincho" panose="02020600040205080304" pitchFamily="18" charset="-128"/>
                        </a:rPr>
                        <a:t>α</a:t>
                      </a: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S PMincho" panose="02020600040205080304" pitchFamily="18" charset="-128"/>
                        </a:rPr>
                        <a:t>|</a:t>
                      </a:r>
                      <a:r>
                        <a:rPr kumimoji="0" lang="en-US" altLang="ja-JP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S PMincho" panose="02020600040205080304" pitchFamily="18" charset="-128"/>
                        </a:rPr>
                        <a:t>2 </a:t>
                      </a:r>
                      <a:r>
                        <a:rPr kumimoji="0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S PMincho" panose="02020600040205080304" pitchFamily="18" charset="-128"/>
                        </a:rPr>
                        <a:t>+ </a:t>
                      </a: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S PMincho" panose="02020600040205080304" pitchFamily="18" charset="-128"/>
                        </a:rPr>
                        <a:t>|</a:t>
                      </a:r>
                      <a:r>
                        <a:rPr kumimoji="0" lang="el-GR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S PMincho" panose="02020600040205080304" pitchFamily="18" charset="-128"/>
                        </a:rPr>
                        <a:t>β</a:t>
                      </a: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S PMincho" panose="02020600040205080304" pitchFamily="18" charset="-128"/>
                        </a:rPr>
                        <a:t>|</a:t>
                      </a:r>
                      <a:r>
                        <a:rPr kumimoji="0" lang="en-US" altLang="ja-JP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S PMincho" panose="02020600040205080304" pitchFamily="18" charset="-128"/>
                        </a:rPr>
                        <a:t>2</a:t>
                      </a:r>
                      <a:r>
                        <a:rPr kumimoji="0" lang="en-US" altLang="ja-JP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S PMincho" panose="02020600040205080304" pitchFamily="18" charset="-128"/>
                        </a:rPr>
                        <a:t> </a:t>
                      </a: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S PMincho" panose="02020600040205080304" pitchFamily="18" charset="-128"/>
                        </a:rPr>
                        <a:t>= 1.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MS PMincho" panose="02020600040205080304" pitchFamily="18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S PMincho" panose="02020600040205080304" pitchFamily="18" charset="-128"/>
                        </a:rPr>
                        <a:t>Represents multiple solutions at a same time for each chromosome, “</a:t>
                      </a:r>
                      <a:r>
                        <a:rPr kumimoji="0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S PMincho" panose="02020600040205080304" pitchFamily="18" charset="-128"/>
                        </a:rPr>
                        <a:t>Superposition</a:t>
                      </a: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S PMincho" panose="02020600040205080304" pitchFamily="18" charset="-128"/>
                        </a:rPr>
                        <a:t>”.</a:t>
                      </a: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MS PMincho" panose="02020600040205080304" pitchFamily="18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S PMincho" panose="02020600040205080304" pitchFamily="18" charset="-128"/>
                        </a:rPr>
                        <a:t>Binary bits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MS PMincho" panose="02020600040205080304" pitchFamily="18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S PMincho" panose="02020600040205080304" pitchFamily="18" charset="-128"/>
                        </a:rPr>
                        <a:t>  [ 1, 0, 1, 1, 0, 1, 1, 0]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MS PMincho" panose="02020600040205080304" pitchFamily="18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MS PMincho" panose="02020600040205080304" pitchFamily="18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MS PMincho" panose="02020600040205080304" pitchFamily="18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MS PMincho" panose="02020600040205080304" pitchFamily="18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S PMincho" panose="02020600040205080304" pitchFamily="18" charset="-128"/>
                        </a:rPr>
                        <a:t>Represents only 1 solution for each chromosome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MS PMincho" panose="02020600040205080304" pitchFamily="18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CD"/>
                    </a:solidFill>
                  </a:tcPr>
                </a:tc>
              </a:tr>
            </a:tbl>
          </a:graphicData>
        </a:graphic>
      </p:graphicFrame>
      <p:sp>
        <p:nvSpPr>
          <p:cNvPr id="19470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ja-JP" altLang="en-US"/>
          </a:p>
        </p:txBody>
      </p:sp>
      <p:pic>
        <p:nvPicPr>
          <p:cNvPr id="19471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3427413"/>
            <a:ext cx="341313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3389313"/>
            <a:ext cx="1930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円/楕円 13"/>
          <p:cNvSpPr/>
          <p:nvPr/>
        </p:nvSpPr>
        <p:spPr>
          <a:xfrm>
            <a:off x="1592263" y="3267075"/>
            <a:ext cx="655637" cy="654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defRPr/>
            </a:pPr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19474" name="Rectangle 14"/>
          <p:cNvSpPr>
            <a:spLocks noChangeArrowheads="1"/>
          </p:cNvSpPr>
          <p:nvPr/>
        </p:nvSpPr>
        <p:spPr bwMode="auto">
          <a:xfrm>
            <a:off x="1295400" y="5664200"/>
            <a:ext cx="9566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[2]	Han, K.H., Kim, J.H., “</a:t>
            </a:r>
            <a:r>
              <a:rPr lang="en-US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Quantum-inspired Evolutionary Algorithm for a Class of Combinatorial Optimization</a:t>
            </a: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,” IEEE Transactions on 	Evolutionary Computation, Piscataway, NJ: IEEE Press, vol. 6, no. 6, pp. 580-593, Dec. 2002.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3600" y="3354388"/>
            <a:ext cx="1052513" cy="4619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ja-JP" sz="1200" dirty="0">
                <a:solidFill>
                  <a:srgbClr val="000000"/>
                </a:solidFill>
              </a:rPr>
              <a:t>|</a:t>
            </a:r>
            <a:r>
              <a:rPr lang="el-GR" altLang="ja-JP" sz="1200" dirty="0">
                <a:solidFill>
                  <a:srgbClr val="000000"/>
                </a:solidFill>
              </a:rPr>
              <a:t>α</a:t>
            </a:r>
            <a:r>
              <a:rPr lang="en-US" altLang="ja-JP" sz="1200" dirty="0">
                <a:solidFill>
                  <a:srgbClr val="000000"/>
                </a:solidFill>
              </a:rPr>
              <a:t>|</a:t>
            </a:r>
            <a:r>
              <a:rPr lang="en-US" altLang="ja-JP" sz="1200" baseline="30000" dirty="0">
                <a:solidFill>
                  <a:srgbClr val="000000"/>
                </a:solidFill>
              </a:rPr>
              <a:t>2 </a:t>
            </a:r>
            <a:r>
              <a:rPr lang="en-US" altLang="ja-JP" sz="1200" dirty="0">
                <a:solidFill>
                  <a:srgbClr val="000000"/>
                </a:solidFill>
              </a:rPr>
              <a:t>→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  |0</a:t>
            </a:r>
            <a:r>
              <a:rPr lang="en-US" sz="1200" dirty="0">
                <a:latin typeface="Cambria Math" panose="02040503050406030204" pitchFamily="18" charset="0"/>
                <a:ea typeface="SimSun" panose="02010600030101010101" pitchFamily="2" charset="-122"/>
                <a:cs typeface="Cambria Math" panose="02040503050406030204" pitchFamily="18" charset="0"/>
              </a:rPr>
              <a:t>⟩</a:t>
            </a:r>
            <a:r>
              <a:rPr lang="en-US" sz="1200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br>
              <a:rPr lang="en-US" sz="1200" b="1" i="1" dirty="0">
                <a:latin typeface="Times New Roman" panose="02020603050405020304" pitchFamily="18" charset="0"/>
                <a:ea typeface="SimSun" panose="02010600030101010101" pitchFamily="2" charset="-122"/>
              </a:rPr>
            </a:br>
            <a:r>
              <a:rPr lang="en-US" altLang="ja-JP" sz="1200" dirty="0">
                <a:solidFill>
                  <a:srgbClr val="000000"/>
                </a:solidFill>
              </a:rPr>
              <a:t>|</a:t>
            </a:r>
            <a:r>
              <a:rPr lang="el-GR" altLang="ja-JP" sz="1200" dirty="0">
                <a:solidFill>
                  <a:srgbClr val="000000"/>
                </a:solidFill>
              </a:rPr>
              <a:t>β</a:t>
            </a:r>
            <a:r>
              <a:rPr lang="en-US" altLang="ja-JP" sz="1200" dirty="0">
                <a:solidFill>
                  <a:srgbClr val="000000"/>
                </a:solidFill>
              </a:rPr>
              <a:t>|</a:t>
            </a:r>
            <a:r>
              <a:rPr lang="en-US" altLang="ja-JP" sz="1200" baseline="30000" dirty="0">
                <a:solidFill>
                  <a:srgbClr val="000000"/>
                </a:solidFill>
              </a:rPr>
              <a:t>2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ja-JP" sz="1200" dirty="0">
                <a:solidFill>
                  <a:srgbClr val="000000"/>
                </a:solidFill>
              </a:rPr>
              <a:t>→  </a:t>
            </a: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</a:rPr>
              <a:t>|1</a:t>
            </a:r>
            <a:r>
              <a:rPr lang="en-US" sz="1200" dirty="0">
                <a:latin typeface="Cambria Math" panose="02040503050406030204" pitchFamily="18" charset="0"/>
                <a:ea typeface="SimSun" panose="02010600030101010101" pitchFamily="2" charset="-122"/>
                <a:cs typeface="Cambria Math" panose="02040503050406030204" pitchFamily="18" charset="0"/>
              </a:rPr>
              <a:t>⟩</a:t>
            </a:r>
            <a:endParaRPr lang="en-US" sz="1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ln>
                  <a:noFill/>
                </a:ln>
                <a:solidFill>
                  <a:schemeClr val="tx1"/>
                </a:solidFill>
              </a:rPr>
              <a:t>Understanding the Differences</a:t>
            </a:r>
            <a:br>
              <a:rPr lang="en-US" altLang="en-US" sz="4000" smtClean="0">
                <a:ln>
                  <a:noFill/>
                </a:ln>
                <a:solidFill>
                  <a:schemeClr val="tx1"/>
                </a:solidFill>
              </a:rPr>
            </a:br>
            <a:r>
              <a:rPr lang="en-US" altLang="en-US" sz="4000" smtClean="0">
                <a:ln>
                  <a:noFill/>
                </a:ln>
                <a:solidFill>
                  <a:schemeClr val="tx1"/>
                </a:solidFill>
              </a:rPr>
              <a:t>(Representation)</a:t>
            </a:r>
            <a:endParaRPr lang="en-US" altLang="en-US" sz="4000" smtClean="0">
              <a:ln>
                <a:noFill/>
              </a:ln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graphicFrame>
        <p:nvGraphicFramePr>
          <p:cNvPr id="5" name="コンテンツ プレースホルダ 9"/>
          <p:cNvGraphicFramePr>
            <a:graphicFrameLocks/>
          </p:cNvGraphicFramePr>
          <p:nvPr/>
        </p:nvGraphicFramePr>
        <p:xfrm>
          <a:off x="1295400" y="2557463"/>
          <a:ext cx="9601200" cy="3317875"/>
        </p:xfrm>
        <a:graphic>
          <a:graphicData uri="http://schemas.openxmlformats.org/drawingml/2006/table">
            <a:tbl>
              <a:tblPr/>
              <a:tblGrid>
                <a:gridCol w="9601200"/>
              </a:tblGrid>
              <a:tr h="4309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MS PMincho" panose="02020600040205080304" pitchFamily="18" charset="-128"/>
                        </a:rPr>
                        <a:t>Quantum-inspired algorithms variant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aramond" panose="02020404030301010803" pitchFamily="18" charset="0"/>
                        <a:ea typeface="MS PMincho" panose="02020600040205080304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869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MS PMincho" panose="02020600040205080304" pitchFamily="18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MS PMincho" panose="02020600040205080304" pitchFamily="18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MS PMincho" panose="02020600040205080304" pitchFamily="18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MS PMincho" panose="02020600040205080304" pitchFamily="18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MS PMincho" panose="02020600040205080304" pitchFamily="18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MS PMincho" panose="02020600040205080304" pitchFamily="18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MS PMincho" panose="02020600040205080304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C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085975" y="3198813"/>
          <a:ext cx="3254376" cy="5176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3594"/>
                <a:gridCol w="813594"/>
                <a:gridCol w="813594"/>
                <a:gridCol w="813594"/>
              </a:tblGrid>
              <a:tr h="51752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0.0369</a:t>
                      </a:r>
                    </a:p>
                    <a:p>
                      <a:r>
                        <a:rPr lang="en-US" sz="1400" dirty="0" smtClean="0"/>
                        <a:t>-0.9993</a:t>
                      </a:r>
                      <a:endParaRPr lang="en-US" sz="1400" dirty="0"/>
                    </a:p>
                  </a:txBody>
                  <a:tcPr marL="91454" marR="91454" marT="45471" marB="4547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0.1162</a:t>
                      </a:r>
                    </a:p>
                    <a:p>
                      <a:r>
                        <a:rPr lang="en-US" sz="1400" dirty="0" smtClean="0"/>
                        <a:t>-0.9932</a:t>
                      </a:r>
                      <a:endParaRPr lang="en-US" sz="1400" dirty="0"/>
                    </a:p>
                  </a:txBody>
                  <a:tcPr marL="91454" marR="91454" marT="45471" marB="4547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-0.2699</a:t>
                      </a:r>
                    </a:p>
                    <a:p>
                      <a:r>
                        <a:rPr lang="en-US" sz="1400" dirty="0" smtClean="0"/>
                        <a:t>0.9629</a:t>
                      </a:r>
                      <a:endParaRPr lang="en-US" sz="1400" dirty="0"/>
                    </a:p>
                  </a:txBody>
                  <a:tcPr marL="91454" marR="91454" marT="45471" marB="4547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-0.7505</a:t>
                      </a:r>
                    </a:p>
                    <a:p>
                      <a:r>
                        <a:rPr lang="en-US" sz="1400" dirty="0" smtClean="0"/>
                        <a:t>0.6609</a:t>
                      </a:r>
                      <a:endParaRPr lang="en-US" sz="1400" dirty="0"/>
                    </a:p>
                  </a:txBody>
                  <a:tcPr marL="91454" marR="91454" marT="45471" marB="45471"/>
                </a:tc>
              </a:tr>
            </a:tbl>
          </a:graphicData>
        </a:graphic>
      </p:graphicFrame>
      <p:pic>
        <p:nvPicPr>
          <p:cNvPr id="20504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3268663"/>
            <a:ext cx="341313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5" name="Rectangle 7"/>
          <p:cNvSpPr>
            <a:spLocks noChangeArrowheads="1"/>
          </p:cNvSpPr>
          <p:nvPr/>
        </p:nvSpPr>
        <p:spPr bwMode="auto">
          <a:xfrm>
            <a:off x="2789238" y="3775075"/>
            <a:ext cx="1646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ja-JP">
                <a:solidFill>
                  <a:srgbClr val="000000"/>
                </a:solidFill>
              </a:rPr>
              <a:t>|</a:t>
            </a:r>
            <a:r>
              <a:rPr lang="el-GR" altLang="ja-JP">
                <a:solidFill>
                  <a:srgbClr val="000000"/>
                </a:solidFill>
              </a:rPr>
              <a:t>α</a:t>
            </a:r>
            <a:r>
              <a:rPr lang="en-US" altLang="ja-JP">
                <a:solidFill>
                  <a:srgbClr val="000000"/>
                </a:solidFill>
              </a:rPr>
              <a:t>|</a:t>
            </a:r>
            <a:r>
              <a:rPr lang="en-US" altLang="ja-JP" baseline="30000">
                <a:solidFill>
                  <a:srgbClr val="000000"/>
                </a:solidFill>
              </a:rPr>
              <a:t>2 </a:t>
            </a:r>
            <a:r>
              <a:rPr lang="en-US" altLang="ja-JP" b="1">
                <a:solidFill>
                  <a:srgbClr val="000000"/>
                </a:solidFill>
              </a:rPr>
              <a:t>+ </a:t>
            </a:r>
            <a:r>
              <a:rPr lang="en-US" altLang="ja-JP">
                <a:solidFill>
                  <a:srgbClr val="000000"/>
                </a:solidFill>
              </a:rPr>
              <a:t>|</a:t>
            </a:r>
            <a:r>
              <a:rPr lang="el-GR" altLang="ja-JP">
                <a:solidFill>
                  <a:srgbClr val="000000"/>
                </a:solidFill>
              </a:rPr>
              <a:t>β</a:t>
            </a:r>
            <a:r>
              <a:rPr lang="en-US" altLang="ja-JP">
                <a:solidFill>
                  <a:srgbClr val="000000"/>
                </a:solidFill>
              </a:rPr>
              <a:t>|</a:t>
            </a:r>
            <a:r>
              <a:rPr lang="en-US" altLang="ja-JP" baseline="30000">
                <a:solidFill>
                  <a:srgbClr val="000000"/>
                </a:solidFill>
              </a:rPr>
              <a:t>2</a:t>
            </a:r>
            <a:r>
              <a:rPr lang="en-US" altLang="ja-JP" b="1" i="1">
                <a:solidFill>
                  <a:srgbClr val="000000"/>
                </a:solidFill>
              </a:rPr>
              <a:t> </a:t>
            </a:r>
            <a:r>
              <a:rPr lang="en-US" altLang="ja-JP">
                <a:solidFill>
                  <a:srgbClr val="000000"/>
                </a:solidFill>
              </a:rPr>
              <a:t>= 1</a:t>
            </a:r>
            <a:endParaRPr lang="en-US" altLang="en-US"/>
          </a:p>
        </p:txBody>
      </p:sp>
      <p:sp>
        <p:nvSpPr>
          <p:cNvPr id="20506" name="Rectangle 8"/>
          <p:cNvSpPr>
            <a:spLocks noChangeArrowheads="1"/>
          </p:cNvSpPr>
          <p:nvPr/>
        </p:nvSpPr>
        <p:spPr bwMode="auto">
          <a:xfrm>
            <a:off x="7585075" y="3152775"/>
            <a:ext cx="2170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kumimoji="1" lang="en-US" altLang="ja-JP">
                <a:solidFill>
                  <a:srgbClr val="000000"/>
                </a:solidFill>
              </a:rPr>
              <a:t>“Measurement” phase</a:t>
            </a:r>
            <a:endParaRPr lang="en-US" alt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6096000" y="3352800"/>
            <a:ext cx="0" cy="2201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Arrow 11"/>
          <p:cNvSpPr/>
          <p:nvPr/>
        </p:nvSpPr>
        <p:spPr>
          <a:xfrm>
            <a:off x="5700713" y="3359150"/>
            <a:ext cx="936625" cy="40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ight Arrow 12"/>
          <p:cNvSpPr/>
          <p:nvPr/>
        </p:nvSpPr>
        <p:spPr>
          <a:xfrm flipH="1">
            <a:off x="5700713" y="4978400"/>
            <a:ext cx="936625" cy="395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10" name="TextBox 13"/>
          <p:cNvSpPr txBox="1">
            <a:spLocks noChangeArrowheads="1"/>
          </p:cNvSpPr>
          <p:nvPr/>
        </p:nvSpPr>
        <p:spPr bwMode="auto">
          <a:xfrm>
            <a:off x="7089775" y="3673475"/>
            <a:ext cx="31940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Font typeface="Garamond" panose="02020404030301010803" pitchFamily="18" charset="0"/>
              <a:buAutoNum type="arabicPeriod"/>
            </a:pPr>
            <a:r>
              <a:rPr lang="en-US" altLang="en-US"/>
              <a:t>Loop bit by bit</a:t>
            </a:r>
          </a:p>
          <a:p>
            <a:pPr>
              <a:buFont typeface="Garamond" panose="02020404030301010803" pitchFamily="18" charset="0"/>
              <a:buAutoNum type="arabicPeriod"/>
            </a:pPr>
            <a:r>
              <a:rPr lang="en-US" altLang="en-US"/>
              <a:t>If (random[0.0-0.99] ≤ </a:t>
            </a:r>
            <a:r>
              <a:rPr lang="en-US" altLang="ja-JP">
                <a:solidFill>
                  <a:srgbClr val="000000"/>
                </a:solidFill>
              </a:rPr>
              <a:t>|</a:t>
            </a:r>
            <a:r>
              <a:rPr lang="el-GR" altLang="ja-JP">
                <a:solidFill>
                  <a:srgbClr val="000000"/>
                </a:solidFill>
              </a:rPr>
              <a:t>β</a:t>
            </a:r>
            <a:r>
              <a:rPr lang="en-US" altLang="ja-JP">
                <a:solidFill>
                  <a:srgbClr val="000000"/>
                </a:solidFill>
              </a:rPr>
              <a:t>|</a:t>
            </a:r>
            <a:r>
              <a:rPr lang="en-US" altLang="ja-JP" baseline="30000">
                <a:solidFill>
                  <a:srgbClr val="000000"/>
                </a:solidFill>
              </a:rPr>
              <a:t>2</a:t>
            </a:r>
            <a:r>
              <a:rPr lang="en-US" altLang="ja-JP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en-US" altLang="en-US">
                <a:solidFill>
                  <a:srgbClr val="000000"/>
                </a:solidFill>
                <a:ea typeface="MS PMincho" panose="02020600040205080304" pitchFamily="18" charset="-128"/>
              </a:rPr>
              <a:t>	binaryStr += “1”</a:t>
            </a:r>
          </a:p>
          <a:p>
            <a:pPr lvl="1"/>
            <a:r>
              <a:rPr lang="en-US" altLang="en-US">
                <a:solidFill>
                  <a:srgbClr val="000000"/>
                </a:solidFill>
                <a:ea typeface="MS PMincho" panose="02020600040205080304" pitchFamily="18" charset="-128"/>
              </a:rPr>
              <a:t>Else</a:t>
            </a:r>
          </a:p>
          <a:p>
            <a:pPr lvl="1"/>
            <a:r>
              <a:rPr lang="en-US" altLang="en-US">
                <a:solidFill>
                  <a:srgbClr val="000000"/>
                </a:solidFill>
                <a:ea typeface="MS PMincho" panose="02020600040205080304" pitchFamily="18" charset="-128"/>
              </a:rPr>
              <a:t>	binaryStr += “0”</a:t>
            </a:r>
            <a:r>
              <a:rPr lang="en-US" altLang="en-US"/>
              <a:t>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562100" y="4391025"/>
            <a:ext cx="4138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2" name="TextBox 16"/>
          <p:cNvSpPr txBox="1">
            <a:spLocks noChangeArrowheads="1"/>
          </p:cNvSpPr>
          <p:nvPr/>
        </p:nvSpPr>
        <p:spPr bwMode="auto">
          <a:xfrm>
            <a:off x="1584325" y="4605338"/>
            <a:ext cx="3898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/>
              <a:t>= “1001”</a:t>
            </a:r>
          </a:p>
          <a:p>
            <a:r>
              <a:rPr lang="en-US" altLang="en-US"/>
              <a:t>= “0110”</a:t>
            </a:r>
          </a:p>
          <a:p>
            <a:r>
              <a:rPr lang="en-US" altLang="en-US"/>
              <a:t>= “1110”</a:t>
            </a:r>
          </a:p>
          <a:p>
            <a:r>
              <a:rPr lang="en-US" altLang="en-US"/>
              <a:t>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2867025" y="4670425"/>
            <a:ext cx="2336800" cy="307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Induces “parallelism”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67025" y="5208588"/>
            <a:ext cx="2336800" cy="307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Very small population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6" grpId="0"/>
      <p:bldP spid="12" grpId="0" animBg="1"/>
      <p:bldP spid="13" grpId="0" animBg="1"/>
      <p:bldP spid="20510" grpId="0"/>
      <p:bldP spid="20512" grpId="0"/>
      <p:bldP spid="2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Understanding the Differences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(Operators)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0" name="コンテンツ プレースホルダ 9"/>
          <p:cNvGraphicFramePr>
            <a:graphicFrameLocks noGrp="1"/>
          </p:cNvGraphicFramePr>
          <p:nvPr>
            <p:ph idx="1"/>
          </p:nvPr>
        </p:nvGraphicFramePr>
        <p:xfrm>
          <a:off x="1295400" y="2557463"/>
          <a:ext cx="9601200" cy="2835275"/>
        </p:xfrm>
        <a:graphic>
          <a:graphicData uri="http://schemas.openxmlformats.org/drawingml/2006/table">
            <a:tbl>
              <a:tblPr/>
              <a:tblGrid>
                <a:gridCol w="4800600"/>
                <a:gridCol w="4800600"/>
              </a:tblGrid>
              <a:tr h="3658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MS PMincho" panose="02020600040205080304" pitchFamily="18" charset="-128"/>
                        </a:rPr>
                        <a:t>QiGA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aramond" panose="02020404030301010803" pitchFamily="18" charset="0"/>
                        <a:ea typeface="MS PMincho" panose="02020600040205080304" pitchFamily="18" charset="-128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MS PMincho" panose="02020600040205080304" pitchFamily="18" charset="-128"/>
                        </a:rPr>
                        <a:t>GA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aramond" panose="02020404030301010803" pitchFamily="18" charset="0"/>
                        <a:ea typeface="MS PMincho" panose="02020600040205080304" pitchFamily="18" charset="-128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694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S PMincho" panose="02020600040205080304" pitchFamily="18" charset="-128"/>
                        </a:rPr>
                        <a:t>*</a:t>
                      </a: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Garamond" panose="02020404030301010803" pitchFamily="18" charset="0"/>
                          <a:ea typeface="MS PMincho" panose="02020600040205080304" pitchFamily="18" charset="-128"/>
                        </a:rPr>
                        <a:t>Blue 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MS PMincho" panose="02020600040205080304" pitchFamily="18" charset="-128"/>
                        </a:rPr>
                        <a:t>=</a:t>
                      </a: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MS PMincho" panose="02020600040205080304" pitchFamily="18" charset="-128"/>
                        </a:rPr>
                        <a:t> 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MS PMincho" panose="02020600040205080304" pitchFamily="18" charset="-128"/>
                        </a:rPr>
                        <a:t>belongs to Quantum-inspired algorithms in general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MS PMincho" panose="02020600040205080304" pitchFamily="18" charset="-128"/>
                        </a:rPr>
                        <a:t>*</a:t>
                      </a: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MS PMincho" panose="02020600040205080304" pitchFamily="18" charset="-128"/>
                        </a:rPr>
                        <a:t>Black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MS PMincho" panose="02020600040205080304" pitchFamily="18" charset="-128"/>
                        </a:rPr>
                        <a:t> = specific to </a:t>
                      </a:r>
                      <a:r>
                        <a:rPr kumimoji="1" lang="en-US" altLang="ja-JP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MS PMincho" panose="02020600040205080304" pitchFamily="18" charset="-128"/>
                        </a:rPr>
                        <a:t>QiGA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MS PMincho" panose="02020600040205080304" pitchFamily="18" charset="-128"/>
                        </a:rPr>
                        <a:t> only (introduced by </a:t>
                      </a:r>
                      <a:r>
                        <a:rPr kumimoji="1" lang="en-US" altLang="ja-JP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MS PMincho" panose="02020600040205080304" pitchFamily="18" charset="-128"/>
                        </a:rPr>
                        <a:t>Talbi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MS PMincho" panose="02020600040205080304" pitchFamily="18" charset="-128"/>
                        </a:rPr>
                        <a:t>, H. [5])</a:t>
                      </a: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Garamond" panose="02020404030301010803" pitchFamily="18" charset="0"/>
                        <a:ea typeface="MS PMincho" panose="02020600040205080304" pitchFamily="18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MS PMincho" panose="02020600040205080304" pitchFamily="18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S PMincho" panose="02020600040205080304" pitchFamily="18" charset="-128"/>
                        </a:rPr>
                        <a:t>Operators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Garamond" panose="02020404030301010803" pitchFamily="18" charset="0"/>
                          <a:ea typeface="MS PMincho" panose="02020600040205080304" pitchFamily="18" charset="-128"/>
                        </a:rPr>
                        <a:t>Quantum Interference / Rotation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S PMincho" panose="02020600040205080304" pitchFamily="18" charset="-128"/>
                        </a:rPr>
                        <a:t>,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S PMincho" panose="02020600040205080304" pitchFamily="18" charset="-128"/>
                        </a:rPr>
                        <a:t>Quantum Crossover,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S PMincho" panose="02020600040205080304" pitchFamily="18" charset="-128"/>
                        </a:rPr>
                        <a:t>Quantum Mutation,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MS PMincho" panose="02020600040205080304" pitchFamily="18" charset="-128"/>
                        </a:rPr>
                        <a:t>Quantum Shift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S PMincho" panose="02020600040205080304" pitchFamily="18" charset="-128"/>
                        </a:rPr>
                        <a:t>,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Garamond" panose="02020404030301010803" pitchFamily="18" charset="0"/>
                          <a:ea typeface="MS PMincho" panose="02020600040205080304" pitchFamily="18" charset="-128"/>
                        </a:rPr>
                        <a:t>Measurement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MS PMincho" panose="02020600040205080304" pitchFamily="18" charset="-128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MS PMincho" panose="02020600040205080304" pitchFamily="18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MS PMincho" panose="02020600040205080304" pitchFamily="18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MS PMincho" panose="02020600040205080304" pitchFamily="18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MS PMincho" panose="02020600040205080304" pitchFamily="18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MS PMincho" panose="02020600040205080304" pitchFamily="18" charset="-128"/>
                        </a:rPr>
                        <a:t>Crossover, Mutation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MS PMincho" panose="02020600040205080304" pitchFamily="18" charset="-128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CD"/>
                    </a:solidFill>
                  </a:tcPr>
                </a:tc>
              </a:tr>
            </a:tbl>
          </a:graphicData>
        </a:graphic>
      </p:graphicFrame>
      <p:sp>
        <p:nvSpPr>
          <p:cNvPr id="21518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ja-JP" altLang="en-US"/>
          </a:p>
        </p:txBody>
      </p:sp>
      <p:sp>
        <p:nvSpPr>
          <p:cNvPr id="21519" name="Rectangle 8"/>
          <p:cNvSpPr>
            <a:spLocks noChangeArrowheads="1"/>
          </p:cNvSpPr>
          <p:nvPr/>
        </p:nvSpPr>
        <p:spPr bwMode="auto">
          <a:xfrm>
            <a:off x="1295400" y="5653088"/>
            <a:ext cx="9566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[5]	Talbi, H., Amer D., and Mohamed B., "</a:t>
            </a:r>
            <a:r>
              <a:rPr lang="en-US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A new quantum-inspired genetic algorithm for solving the travelling salesman problem</a:t>
            </a: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." Industrial 	Technology, 2004. IEEE ICIT'04. 2004 IEEE International Conference on. Vol. 3. IEEE, 2004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>
                <a:ln>
                  <a:noFill/>
                </a:ln>
              </a:rPr>
              <a:t>Quantum Interference /Rotation Example</a:t>
            </a:r>
          </a:p>
        </p:txBody>
      </p:sp>
      <p:sp>
        <p:nvSpPr>
          <p:cNvPr id="22531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ja-JP" altLang="en-US"/>
          </a:p>
        </p:txBody>
      </p:sp>
      <p:pic>
        <p:nvPicPr>
          <p:cNvPr id="22532" name="Picture 1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3448050"/>
            <a:ext cx="2382837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1175" y="2654300"/>
            <a:ext cx="455613" cy="512763"/>
          </a:xfrm>
        </p:spPr>
      </p:pic>
      <p:sp>
        <p:nvSpPr>
          <p:cNvPr id="18" name="右矢印 17"/>
          <p:cNvSpPr/>
          <p:nvPr/>
        </p:nvSpPr>
        <p:spPr>
          <a:xfrm>
            <a:off x="2446338" y="2755900"/>
            <a:ext cx="650875" cy="234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defRPr/>
            </a:pPr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19" name="大かっこ 18"/>
          <p:cNvSpPr/>
          <p:nvPr/>
        </p:nvSpPr>
        <p:spPr>
          <a:xfrm>
            <a:off x="3275013" y="2606675"/>
            <a:ext cx="790575" cy="544513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defRPr/>
            </a:pPr>
            <a:endParaRPr kumimoji="1" lang="ja-JP" altLang="en-US"/>
          </a:p>
        </p:txBody>
      </p:sp>
      <p:sp>
        <p:nvSpPr>
          <p:cNvPr id="22536" name="テキスト ボックス 19"/>
          <p:cNvSpPr txBox="1">
            <a:spLocks noChangeArrowheads="1"/>
          </p:cNvSpPr>
          <p:nvPr/>
        </p:nvSpPr>
        <p:spPr bwMode="auto">
          <a:xfrm>
            <a:off x="3336925" y="2557463"/>
            <a:ext cx="6715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kumimoji="1" lang="en-US" altLang="ja-JP"/>
              <a:t>0.631</a:t>
            </a:r>
          </a:p>
          <a:p>
            <a:r>
              <a:rPr kumimoji="1" lang="en-US" altLang="ja-JP"/>
              <a:t>0.776</a:t>
            </a:r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868863" y="2582863"/>
            <a:ext cx="5894387" cy="22463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1" lang="en-US" altLang="ja-JP" sz="2000" dirty="0" smtClean="0"/>
              <a:t>Every </a:t>
            </a:r>
            <a:r>
              <a:rPr kumimoji="1" lang="en-US" altLang="ja-JP" sz="2000" dirty="0"/>
              <a:t>Q-bits are rotated based on </a:t>
            </a:r>
            <a:r>
              <a:rPr kumimoji="1" lang="en-US" altLang="ja-JP" sz="2000" b="1" dirty="0">
                <a:solidFill>
                  <a:srgbClr val="FF0000"/>
                </a:solidFill>
              </a:rPr>
              <a:t>Q-bit of the best solution kept</a:t>
            </a:r>
            <a:r>
              <a:rPr kumimoji="1" lang="en-US" altLang="ja-JP" sz="2000" dirty="0">
                <a:solidFill>
                  <a:srgbClr val="FF0000"/>
                </a:solidFill>
              </a:rPr>
              <a:t> </a:t>
            </a:r>
            <a:r>
              <a:rPr kumimoji="1" lang="en-US" altLang="ja-JP" sz="2000" dirty="0"/>
              <a:t>at the same bit position</a:t>
            </a:r>
            <a:br>
              <a:rPr kumimoji="1" lang="en-US" altLang="ja-JP" sz="2000" dirty="0"/>
            </a:br>
            <a:endParaRPr kumimoji="1" lang="en-US" altLang="ja-JP" sz="20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1" lang="en-US" altLang="ja-JP" sz="2000" dirty="0" smtClean="0"/>
              <a:t>In every iteration, </a:t>
            </a:r>
            <a:r>
              <a:rPr kumimoji="1" lang="en-US" altLang="ja-JP" sz="2000" dirty="0"/>
              <a:t>individuals in the population are “guided” by the best solution </a:t>
            </a:r>
            <a:r>
              <a:rPr kumimoji="1" lang="en-US" altLang="ja-JP" sz="2000" b="1" dirty="0">
                <a:solidFill>
                  <a:srgbClr val="FF0000"/>
                </a:solidFill>
              </a:rPr>
              <a:t>at a certain degree </a:t>
            </a:r>
            <a:r>
              <a:rPr kumimoji="1" lang="en-US" altLang="ja-JP" sz="2000" dirty="0"/>
              <a:t>depending on the </a:t>
            </a:r>
            <a:r>
              <a:rPr kumimoji="1" lang="en-US" altLang="ja-JP" sz="2000" b="1" dirty="0">
                <a:solidFill>
                  <a:srgbClr val="002060"/>
                </a:solidFill>
              </a:rPr>
              <a:t>angle, </a:t>
            </a:r>
            <a:r>
              <a:rPr kumimoji="1" lang="el-GR" altLang="ja-JP" sz="2000" b="1" dirty="0">
                <a:solidFill>
                  <a:srgbClr val="002060"/>
                </a:solidFill>
              </a:rPr>
              <a:t>θ</a:t>
            </a:r>
            <a:r>
              <a:rPr kumimoji="1" lang="en-US" altLang="ja-JP" sz="2000" b="1" dirty="0">
                <a:solidFill>
                  <a:srgbClr val="002060"/>
                </a:solidFill>
              </a:rPr>
              <a:t> </a:t>
            </a:r>
            <a:r>
              <a:rPr kumimoji="1" lang="en-US" altLang="ja-JP" sz="2000" dirty="0"/>
              <a:t>set.</a:t>
            </a:r>
            <a:endParaRPr kumimoji="1" lang="ja-JP" altLang="en-US" sz="2000" b="1" dirty="0">
              <a:solidFill>
                <a:srgbClr val="FF0000"/>
              </a:solidFill>
            </a:endParaRPr>
          </a:p>
          <a:p>
            <a:pPr>
              <a:defRPr/>
            </a:pPr>
            <a:endParaRPr kumimoji="1" lang="en-US" altLang="ja-JP" sz="20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278438" y="4883150"/>
          <a:ext cx="1917700" cy="1219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9425"/>
                <a:gridCol w="479425"/>
                <a:gridCol w="479425"/>
                <a:gridCol w="479425"/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 marL="91447" marR="91447" marT="45721" marB="45721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1" marB="45721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 marL="91447" marR="91447" marT="45721" marB="45721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 marL="91447" marR="91447" marT="45721" marB="45721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 marL="91447" marR="91447" marT="45721" marB="45721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0</a:t>
                      </a:r>
                      <a:endParaRPr lang="en-US" sz="1400" b="1" dirty="0"/>
                    </a:p>
                  </a:txBody>
                  <a:tcPr marL="91447" marR="91447" marT="45721" marB="45721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0</a:t>
                      </a:r>
                      <a:endParaRPr lang="en-US" sz="1400" b="1" dirty="0"/>
                    </a:p>
                  </a:txBody>
                  <a:tcPr marL="91447" marR="91447" marT="45721" marB="45721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 marL="91447" marR="91447" marT="45721" marB="45721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 marL="91447" marR="91447" marT="45721" marB="45721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 marL="91447" marR="91447" marT="45721" marB="45721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0</a:t>
                      </a:r>
                      <a:endParaRPr lang="en-US" sz="1400" b="1" dirty="0"/>
                    </a:p>
                  </a:txBody>
                  <a:tcPr marL="91447" marR="91447" marT="45721" marB="45721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 marL="91447" marR="91447" marT="45721" marB="45721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 marL="91447" marR="91447" marT="45721" marB="45721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0</a:t>
                      </a:r>
                      <a:endParaRPr lang="en-US" sz="1400" b="1" dirty="0"/>
                    </a:p>
                  </a:txBody>
                  <a:tcPr marL="91447" marR="91447" marT="45721" marB="45721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 marL="91447" marR="91447" marT="45721" marB="45721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 marL="91447" marR="91447" marT="45721" marB="45721"/>
                </a:tc>
              </a:tr>
            </a:tbl>
          </a:graphicData>
        </a:graphic>
      </p:graphicFrame>
      <p:sp>
        <p:nvSpPr>
          <p:cNvPr id="10" name="Arc 9"/>
          <p:cNvSpPr/>
          <p:nvPr/>
        </p:nvSpPr>
        <p:spPr>
          <a:xfrm>
            <a:off x="2605088" y="3067050"/>
            <a:ext cx="914400" cy="914400"/>
          </a:xfrm>
          <a:prstGeom prst="arc">
            <a:avLst>
              <a:gd name="adj1" fmla="val 19110002"/>
              <a:gd name="adj2" fmla="val 4137737"/>
            </a:avLst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21889" y="5612406"/>
            <a:ext cx="1533177" cy="524631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3171825" y="4494213"/>
            <a:ext cx="103188" cy="10207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7342188" y="5019675"/>
            <a:ext cx="9525" cy="990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402513" y="5387975"/>
            <a:ext cx="115252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/>
              <a:t>Dimension, N = 4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329238" y="4783138"/>
            <a:ext cx="18192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75338" y="4532313"/>
            <a:ext cx="56515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/>
              <a:t>Bit size</a:t>
            </a:r>
          </a:p>
        </p:txBody>
      </p:sp>
      <p:sp>
        <p:nvSpPr>
          <p:cNvPr id="14" name="Right Arrow 13"/>
          <p:cNvSpPr/>
          <p:nvPr/>
        </p:nvSpPr>
        <p:spPr>
          <a:xfrm flipH="1">
            <a:off x="7937500" y="4876800"/>
            <a:ext cx="617538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894763" y="4811713"/>
            <a:ext cx="1736725" cy="4159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050" b="1" dirty="0"/>
              <a:t>Sample set of best solution </a:t>
            </a:r>
          </a:p>
          <a:p>
            <a:pPr algn="ctr">
              <a:defRPr/>
            </a:pPr>
            <a:r>
              <a:rPr lang="en-US" sz="1050" b="1" dirty="0"/>
              <a:t>observed</a:t>
            </a:r>
          </a:p>
        </p:txBody>
      </p:sp>
      <p:sp>
        <p:nvSpPr>
          <p:cNvPr id="15" name="Oval 14"/>
          <p:cNvSpPr/>
          <p:nvPr/>
        </p:nvSpPr>
        <p:spPr>
          <a:xfrm>
            <a:off x="5781675" y="4900613"/>
            <a:ext cx="222250" cy="28416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0" name="Straight Connector 19"/>
          <p:cNvCxnSpPr>
            <a:stCxn id="15" idx="2"/>
          </p:cNvCxnSpPr>
          <p:nvPr/>
        </p:nvCxnSpPr>
        <p:spPr>
          <a:xfrm flipH="1" flipV="1">
            <a:off x="4630738" y="5043488"/>
            <a:ext cx="115093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613275" y="4110038"/>
            <a:ext cx="0" cy="93345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529" name="Straight Arrow Connector 22528"/>
          <p:cNvCxnSpPr/>
          <p:nvPr/>
        </p:nvCxnSpPr>
        <p:spPr>
          <a:xfrm flipH="1">
            <a:off x="3432175" y="4110038"/>
            <a:ext cx="1181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/>
      <p:bldP spid="11" grpId="0"/>
      <p:bldP spid="14" grpId="0" animBg="1"/>
      <p:bldP spid="2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ln>
                  <a:noFill/>
                </a:ln>
              </a:rPr>
              <a:t>Heuristic Search Fundamental Problems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MS PGothic" panose="020B0600070205080204" pitchFamily="50" charset="-128"/>
              </a:rPr>
              <a:t>Premature convergence</a:t>
            </a:r>
          </a:p>
          <a:p>
            <a:pPr eaLnBrk="1" hangingPunct="1"/>
            <a:r>
              <a:rPr lang="en-US" altLang="ja-JP" smtClean="0">
                <a:ea typeface="MS PGothic" panose="020B0600070205080204" pitchFamily="50" charset="-128"/>
              </a:rPr>
              <a:t>Exploration and Exploitation Dilemma</a:t>
            </a:r>
          </a:p>
          <a:p>
            <a:pPr lvl="1" eaLnBrk="1" hangingPunct="1"/>
            <a:r>
              <a:rPr lang="en-US" altLang="ja-JP" smtClean="0">
                <a:ea typeface="MS PGothic" panose="020B0600070205080204" pitchFamily="50" charset="-128"/>
              </a:rPr>
              <a:t>Edelkamp et al. argued that a policy to ensure </a:t>
            </a:r>
            <a:br>
              <a:rPr lang="en-US" altLang="ja-JP" smtClean="0">
                <a:ea typeface="MS PGothic" panose="020B0600070205080204" pitchFamily="50" charset="-128"/>
              </a:rPr>
            </a:br>
            <a:r>
              <a:rPr lang="en-US" altLang="ja-JP" smtClean="0">
                <a:ea typeface="MS PGothic" panose="020B0600070205080204" pitchFamily="50" charset="-128"/>
              </a:rPr>
              <a:t>convergence is difficult to formulate</a:t>
            </a:r>
          </a:p>
        </p:txBody>
      </p:sp>
      <p:pic>
        <p:nvPicPr>
          <p:cNvPr id="2355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0" y="2833688"/>
            <a:ext cx="2713038" cy="271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2"/>
          <p:cNvSpPr>
            <a:spLocks noChangeArrowheads="1"/>
          </p:cNvSpPr>
          <p:nvPr/>
        </p:nvSpPr>
        <p:spPr bwMode="auto">
          <a:xfrm>
            <a:off x="1449388" y="5691188"/>
            <a:ext cx="9591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73050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tabLst>
                <a:tab pos="273050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tabLst>
                <a:tab pos="273050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tabLst>
                <a:tab pos="273050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tabLst>
                <a:tab pos="273050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just"/>
            <a:r>
              <a:rPr lang="en-US" altLang="en-US">
                <a:latin typeface="Times New Roman" panose="02020603050405020304" pitchFamily="18" charset="0"/>
                <a:ea typeface="SimSun" panose="02010600030101010101" pitchFamily="2" charset="-122"/>
              </a:rPr>
              <a:t>[6]		Edelkamp, S., Stefan S., “Heuristic search: theory and applications.” Pg. 542. Elsevier, 2011.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18575</TotalTime>
  <Words>988</Words>
  <Application>Microsoft Office PowerPoint</Application>
  <PresentationFormat>Widescreen</PresentationFormat>
  <Paragraphs>307</Paragraphs>
  <Slides>23</Slides>
  <Notes>0</Notes>
  <HiddenSlides>6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Garamond</vt:lpstr>
      <vt:lpstr>Arial</vt:lpstr>
      <vt:lpstr>Calibri</vt:lpstr>
      <vt:lpstr>MS PGothic</vt:lpstr>
      <vt:lpstr>Times New Roman</vt:lpstr>
      <vt:lpstr>SimSun</vt:lpstr>
      <vt:lpstr>MS PMincho</vt:lpstr>
      <vt:lpstr>Cambria Math</vt:lpstr>
      <vt:lpstr>Wingdings</vt:lpstr>
      <vt:lpstr>Organic</vt:lpstr>
      <vt:lpstr>Quantum-Inspired Genetic Algorithm</vt:lpstr>
      <vt:lpstr>History of Quantum-inspired Algorithms</vt:lpstr>
      <vt:lpstr>The Basis of This Work</vt:lpstr>
      <vt:lpstr>The Basis of This Work</vt:lpstr>
      <vt:lpstr>Understanding the Differences (Representation)</vt:lpstr>
      <vt:lpstr>Understanding the Differences (Representation)</vt:lpstr>
      <vt:lpstr>Understanding the Differences (Operators)</vt:lpstr>
      <vt:lpstr>Quantum Interference /Rotation Example</vt:lpstr>
      <vt:lpstr>Heuristic Search Fundamental Problems</vt:lpstr>
      <vt:lpstr>Proposed Methods (1)</vt:lpstr>
      <vt:lpstr>Proposed Methods (2)</vt:lpstr>
      <vt:lpstr>Proposed Methods (2)</vt:lpstr>
      <vt:lpstr>Experiment Setup (Numerical Optimization Functions)</vt:lpstr>
      <vt:lpstr>eQiGA Experiment Setup (Algorithm Parameters)</vt:lpstr>
      <vt:lpstr>Numerical Optimization Results</vt:lpstr>
      <vt:lpstr>Conclusion</vt:lpstr>
      <vt:lpstr>Thank you</vt:lpstr>
      <vt:lpstr>Fitness-threshold (FT)</vt:lpstr>
      <vt:lpstr>Fitness-threshold (FT)</vt:lpstr>
      <vt:lpstr>Quantum side-stepping (QSS)</vt:lpstr>
      <vt:lpstr>Quantum side-stepping (QSS)</vt:lpstr>
      <vt:lpstr>QEA Parameters</vt:lpstr>
      <vt:lpstr>Estimation of Distribution Algorithm (EDA)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Quantum-Inspired Genetic Algorithm (QiGA)</dc:title>
  <dc:creator>Tsukasa ®</dc:creator>
  <cp:lastModifiedBy>Tsukasa ®</cp:lastModifiedBy>
  <cp:revision>193</cp:revision>
  <dcterms:created xsi:type="dcterms:W3CDTF">2014-09-17T04:51:07Z</dcterms:created>
  <dcterms:modified xsi:type="dcterms:W3CDTF">2015-04-21T04:18:57Z</dcterms:modified>
</cp:coreProperties>
</file>