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85" r:id="rId3"/>
    <p:sldId id="268" r:id="rId4"/>
    <p:sldId id="262" r:id="rId5"/>
    <p:sldId id="279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1544" autoAdjust="0"/>
    <p:restoredTop sz="83448" autoAdjust="0"/>
  </p:normalViewPr>
  <p:slideViewPr>
    <p:cSldViewPr>
      <p:cViewPr varScale="1">
        <p:scale>
          <a:sx n="65" d="100"/>
          <a:sy n="65" d="100"/>
        </p:scale>
        <p:origin x="1024" y="4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D3C31B-91C5-4B20-9141-789B25004FE0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0CC48A-9783-4D7F-8AB7-ABDCBE2C5F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3485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C48A-9783-4D7F-8AB7-ABDCBE2C5F79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149281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0CC48A-9783-4D7F-8AB7-ABDCBE2C5F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197209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50C5D1-335B-491C-AD5D-F0AD4BC422B4}" type="datetimeFigureOut">
              <a:rPr lang="en-US" smtClean="0"/>
              <a:pPr/>
              <a:t>8/22/2017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E4191D-76B1-4EC6-B173-07B2D17F77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HTN Fighter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 numCol="3">
            <a:noAutofit/>
          </a:bodyPr>
          <a:lstStyle/>
          <a:p>
            <a:r>
              <a:rPr lang="de-DE" sz="1500" dirty="0"/>
              <a:t>Xenija Neufeld</a:t>
            </a:r>
          </a:p>
          <a:p>
            <a:r>
              <a:rPr lang="de-DE" sz="1500" dirty="0" err="1"/>
              <a:t>Faculty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</a:t>
            </a:r>
            <a:r>
              <a:rPr lang="de-DE" sz="1500" dirty="0" smtClean="0"/>
              <a:t>Computer Science</a:t>
            </a:r>
            <a:endParaRPr lang="de-DE" sz="1500" dirty="0"/>
          </a:p>
          <a:p>
            <a:r>
              <a:rPr lang="de-DE" sz="1500" dirty="0"/>
              <a:t>Otto von Guericke University</a:t>
            </a:r>
          </a:p>
          <a:p>
            <a:r>
              <a:rPr lang="de-DE" sz="1500" dirty="0"/>
              <a:t>Magdeburg, Germany</a:t>
            </a:r>
          </a:p>
          <a:p>
            <a:endParaRPr lang="de-DE" sz="1500" dirty="0" smtClean="0"/>
          </a:p>
          <a:p>
            <a:endParaRPr lang="de-DE" sz="1500" dirty="0" smtClean="0"/>
          </a:p>
          <a:p>
            <a:r>
              <a:rPr lang="de-DE" sz="1500" dirty="0" err="1" smtClean="0"/>
              <a:t>Sanaz</a:t>
            </a:r>
            <a:r>
              <a:rPr lang="de-DE" sz="1500" dirty="0" smtClean="0"/>
              <a:t> </a:t>
            </a:r>
            <a:r>
              <a:rPr lang="de-DE" sz="1500" dirty="0"/>
              <a:t>Mostaghim</a:t>
            </a:r>
          </a:p>
          <a:p>
            <a:r>
              <a:rPr lang="de-DE" sz="1500" dirty="0" err="1"/>
              <a:t>Faculty</a:t>
            </a:r>
            <a:r>
              <a:rPr lang="de-DE" sz="1500" dirty="0"/>
              <a:t> </a:t>
            </a:r>
            <a:r>
              <a:rPr lang="de-DE" sz="1500" dirty="0" err="1"/>
              <a:t>of</a:t>
            </a:r>
            <a:r>
              <a:rPr lang="de-DE" sz="1500" dirty="0"/>
              <a:t> Computer Science</a:t>
            </a:r>
          </a:p>
          <a:p>
            <a:r>
              <a:rPr lang="de-DE" sz="1500" dirty="0"/>
              <a:t>Otto von Guericke University</a:t>
            </a:r>
          </a:p>
          <a:p>
            <a:r>
              <a:rPr lang="de-DE" sz="1500" dirty="0"/>
              <a:t>Magdeburg, Germany</a:t>
            </a:r>
          </a:p>
          <a:p>
            <a:endParaRPr lang="de-DE" sz="1500" dirty="0" smtClean="0"/>
          </a:p>
          <a:p>
            <a:endParaRPr lang="de-DE" sz="1500" dirty="0"/>
          </a:p>
          <a:p>
            <a:r>
              <a:rPr lang="de-DE" sz="1500" dirty="0" smtClean="0"/>
              <a:t>Diego </a:t>
            </a:r>
            <a:r>
              <a:rPr lang="de-DE" sz="1500" dirty="0"/>
              <a:t>Perez-</a:t>
            </a:r>
            <a:r>
              <a:rPr lang="de-DE" sz="1500" dirty="0" err="1"/>
              <a:t>Liebana</a:t>
            </a:r>
            <a:endParaRPr lang="de-DE" sz="1500" dirty="0"/>
          </a:p>
          <a:p>
            <a:r>
              <a:rPr lang="de-DE" sz="1500" dirty="0"/>
              <a:t>University </a:t>
            </a:r>
            <a:r>
              <a:rPr lang="de-DE" sz="1500" dirty="0" err="1"/>
              <a:t>of</a:t>
            </a:r>
            <a:r>
              <a:rPr lang="de-DE" sz="1500" dirty="0"/>
              <a:t> Essex</a:t>
            </a:r>
          </a:p>
          <a:p>
            <a:r>
              <a:rPr lang="de-DE" sz="1500" dirty="0"/>
              <a:t>School </a:t>
            </a:r>
            <a:r>
              <a:rPr lang="de-DE" sz="1500" dirty="0" err="1"/>
              <a:t>of</a:t>
            </a:r>
            <a:r>
              <a:rPr lang="de-DE" sz="1500" dirty="0"/>
              <a:t> Computer Science</a:t>
            </a:r>
          </a:p>
          <a:p>
            <a:r>
              <a:rPr lang="de-DE" sz="1500" dirty="0" err="1"/>
              <a:t>and</a:t>
            </a:r>
            <a:r>
              <a:rPr lang="de-DE" sz="1500" dirty="0"/>
              <a:t> Electronic Engineering</a:t>
            </a:r>
            <a:r>
              <a:rPr lang="de-DE" sz="1500" dirty="0" smtClean="0"/>
              <a:t>,</a:t>
            </a:r>
          </a:p>
          <a:p>
            <a:r>
              <a:rPr lang="de-DE" sz="1600" dirty="0" err="1"/>
              <a:t>Colchester</a:t>
            </a:r>
            <a:r>
              <a:rPr lang="de-DE" sz="1600" dirty="0"/>
              <a:t>, United </a:t>
            </a:r>
            <a:r>
              <a:rPr lang="de-DE" sz="1600" dirty="0" err="1"/>
              <a:t>Kingdom</a:t>
            </a:r>
            <a:endParaRPr lang="en-US" sz="15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Outline: HTN Fighter</a:t>
            </a:r>
            <a:endParaRPr lang="en-US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2" cstate="print"/>
          <a:srcRect b="5882"/>
          <a:stretch/>
        </p:blipFill>
        <p:spPr bwMode="auto">
          <a:xfrm>
            <a:off x="1295400" y="3276600"/>
            <a:ext cx="5257800" cy="304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6705600" y="3676650"/>
            <a:ext cx="19812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When a new plan is required</a:t>
            </a:r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Every frame</a:t>
            </a:r>
            <a:endParaRPr lang="en-US" dirty="0"/>
          </a:p>
        </p:txBody>
      </p:sp>
      <p:cxnSp>
        <p:nvCxnSpPr>
          <p:cNvPr id="8" name="Straight Arrow Connector 6"/>
          <p:cNvCxnSpPr/>
          <p:nvPr/>
        </p:nvCxnSpPr>
        <p:spPr>
          <a:xfrm flipH="1">
            <a:off x="6324600" y="4000500"/>
            <a:ext cx="365760" cy="9144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7"/>
          <p:cNvCxnSpPr/>
          <p:nvPr/>
        </p:nvCxnSpPr>
        <p:spPr>
          <a:xfrm flipH="1" flipV="1">
            <a:off x="6324600" y="5600700"/>
            <a:ext cx="365760" cy="152400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Uses a Hierarchical Task Network (HTN) Planner for decision making</a:t>
            </a:r>
          </a:p>
          <a:p>
            <a:r>
              <a:rPr lang="en-US" sz="2400" dirty="0" smtClean="0"/>
              <a:t>Interleaves </a:t>
            </a:r>
            <a:r>
              <a:rPr lang="en-US" sz="2400" dirty="0"/>
              <a:t>plan creation and execution to recognize plan failures </a:t>
            </a:r>
            <a:r>
              <a:rPr lang="en-US" sz="2400" dirty="0" smtClean="0"/>
              <a:t>and re-plan</a:t>
            </a:r>
            <a:endParaRPr lang="en-US" sz="2400" dirty="0"/>
          </a:p>
          <a:p>
            <a:endParaRPr lang="en-US" sz="2400" dirty="0" smtClean="0"/>
          </a:p>
        </p:txBody>
      </p:sp>
    </p:spTree>
    <p:extLst>
      <p:ext uri="{BB962C8B-B14F-4D97-AF65-F5344CB8AC3E}">
        <p14:creationId xmlns:p14="http://schemas.microsoft.com/office/powerpoint/2010/main" val="387671601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HTN of HTN Fighter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Low-level methods of HTN are added dynamically depending on the corresponding actions’ parameters</a:t>
            </a:r>
          </a:p>
          <a:p>
            <a:r>
              <a:rPr lang="en-US" sz="2400" dirty="0" smtClean="0"/>
              <a:t>Preconditions of primitive tasks are defined in a generic way depending on the corresponding actions’ parameters</a:t>
            </a:r>
            <a:endParaRPr lang="en-US" sz="2400" dirty="0"/>
          </a:p>
          <a:p>
            <a:pPr lvl="1">
              <a:buFont typeface="Wingdings" panose="05000000000000000000" pitchFamily="2" charset="2"/>
              <a:buChar char="à"/>
            </a:pPr>
            <a:r>
              <a:rPr lang="en-US" sz="2000" dirty="0">
                <a:sym typeface="Wingdings" pitchFamily="2" charset="2"/>
              </a:rPr>
              <a:t>No need to create a distinct domain for every character</a:t>
            </a:r>
          </a:p>
          <a:p>
            <a:endParaRPr lang="en-US" sz="2400" dirty="0" smtClean="0"/>
          </a:p>
          <a:p>
            <a:r>
              <a:rPr lang="en-US" sz="2400" dirty="0" smtClean="0"/>
              <a:t>In-built </a:t>
            </a:r>
            <a:r>
              <a:rPr lang="en-US" sz="2400" dirty="0"/>
              <a:t>forward model allows for direct action simulation on copies of Frame Data </a:t>
            </a:r>
          </a:p>
          <a:p>
            <a:pPr>
              <a:buNone/>
            </a:pPr>
            <a:r>
              <a:rPr lang="en-US" sz="2000" dirty="0"/>
              <a:t>	</a:t>
            </a:r>
            <a:r>
              <a:rPr lang="en-US" sz="2000" dirty="0">
                <a:sym typeface="Wingdings" pitchFamily="2" charset="2"/>
              </a:rPr>
              <a:t> </a:t>
            </a:r>
            <a:r>
              <a:rPr lang="en-US" sz="2000" dirty="0" smtClean="0">
                <a:sym typeface="Wingdings" pitchFamily="2" charset="2"/>
              </a:rPr>
              <a:t>No </a:t>
            </a:r>
            <a:r>
              <a:rPr lang="en-US" sz="2000" dirty="0">
                <a:sym typeface="Wingdings" pitchFamily="2" charset="2"/>
              </a:rPr>
              <a:t>additional effect propagation needed</a:t>
            </a:r>
            <a:endParaRPr lang="en-US" sz="2000" dirty="0"/>
          </a:p>
          <a:p>
            <a:endParaRPr lang="en-US" sz="2400" dirty="0" smtClean="0"/>
          </a:p>
          <a:p>
            <a:pPr marL="0" indent="0">
              <a:buNone/>
            </a:pPr>
            <a:endParaRPr lang="en-US" sz="24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High-level HTN of HTN Fighter</a:t>
            </a:r>
            <a:endParaRPr lang="en-US" sz="3200" dirty="0"/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" y="1229993"/>
            <a:ext cx="7989207" cy="31896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endParaRPr lang="en-US" sz="2400" dirty="0"/>
          </a:p>
          <a:p>
            <a:endParaRPr lang="en-US" sz="2400" dirty="0" smtClean="0"/>
          </a:p>
          <a:p>
            <a:r>
              <a:rPr lang="en-US" sz="2400" dirty="0" smtClean="0"/>
              <a:t>A simple planning domain optimized for the character ZEN</a:t>
            </a:r>
          </a:p>
          <a:p>
            <a:r>
              <a:rPr lang="en-US" sz="2400" dirty="0" smtClean="0"/>
              <a:t>Focuses on plans </a:t>
            </a:r>
            <a:r>
              <a:rPr lang="en-US" sz="2400" dirty="0"/>
              <a:t>of combo-attacks or </a:t>
            </a:r>
            <a:r>
              <a:rPr lang="en-US" sz="2400" dirty="0" smtClean="0"/>
              <a:t>“</a:t>
            </a:r>
            <a:r>
              <a:rPr lang="en-US" sz="2400" dirty="0"/>
              <a:t>knock-back”-attacks </a:t>
            </a:r>
            <a:endParaRPr lang="en-US" sz="2400" dirty="0" smtClean="0"/>
          </a:p>
          <a:p>
            <a:r>
              <a:rPr lang="en-US" sz="2400" dirty="0" smtClean="0"/>
              <a:t>ZEN’s planner uses this domain checking the method’s preconditions in the pre-defined order (left to </a:t>
            </a:r>
            <a:r>
              <a:rPr lang="en-US" sz="2400" dirty="0"/>
              <a:t>r</a:t>
            </a:r>
            <a:r>
              <a:rPr lang="en-US" sz="2400" dirty="0" smtClean="0"/>
              <a:t>ight</a:t>
            </a:r>
            <a:r>
              <a:rPr lang="en-US" sz="2400" dirty="0" smtClean="0"/>
              <a:t>)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533400" y="3733800"/>
            <a:ext cx="4876800" cy="4572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DE"/>
          </a:p>
        </p:txBody>
      </p:sp>
      <p:sp>
        <p:nvSpPr>
          <p:cNvPr id="7" name="TextBox 6"/>
          <p:cNvSpPr txBox="1"/>
          <p:nvPr/>
        </p:nvSpPr>
        <p:spPr>
          <a:xfrm>
            <a:off x="7620000" y="1133345"/>
            <a:ext cx="1981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Task</a:t>
            </a:r>
          </a:p>
          <a:p>
            <a:r>
              <a:rPr lang="en-US" dirty="0" smtClean="0"/>
              <a:t>Method</a:t>
            </a:r>
          </a:p>
          <a:p>
            <a:endParaRPr lang="en-US" dirty="0"/>
          </a:p>
        </p:txBody>
      </p:sp>
      <p:cxnSp>
        <p:nvCxnSpPr>
          <p:cNvPr id="8" name="Straight Arrow Connector 6"/>
          <p:cNvCxnSpPr/>
          <p:nvPr/>
        </p:nvCxnSpPr>
        <p:spPr>
          <a:xfrm flipH="1" flipV="1">
            <a:off x="3776056" y="1366410"/>
            <a:ext cx="3854276" cy="4976"/>
          </a:xfrm>
          <a:prstGeom prst="straightConnector1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6"/>
          <p:cNvCxnSpPr>
            <a:stCxn id="7" idx="1"/>
          </p:cNvCxnSpPr>
          <p:nvPr/>
        </p:nvCxnSpPr>
        <p:spPr>
          <a:xfrm flipH="1">
            <a:off x="7328557" y="1595010"/>
            <a:ext cx="291443" cy="86588"/>
          </a:xfrm>
          <a:prstGeom prst="straightConnector1">
            <a:avLst/>
          </a:prstGeom>
          <a:ln w="19050">
            <a:solidFill>
              <a:schemeClr val="tx2">
                <a:lumMod val="40000"/>
                <a:lumOff val="6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HTN with UCB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sz="2000" dirty="0"/>
              <a:t> </a:t>
            </a:r>
            <a:endParaRPr lang="en-US" sz="2000" dirty="0" smtClean="0"/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609600" y="1752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GARNET and LUD use the same planning domain, but the selection of methods is done with the help of the            Upper-Confidence-Bound (UCB) algorithm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GARNET uses UCB-values that were learned in advance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LUD learns these values during training games </a:t>
            </a:r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endParaRPr lang="en-US" sz="2400" dirty="0"/>
          </a:p>
          <a:p>
            <a:pPr marL="34290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en-US" sz="2400" dirty="0" smtClean="0"/>
              <a:t>UCB balances between exploitation (selecting methods that lead to higher damage and succeed more often) and exploration (selecting methods that were selected less often) </a:t>
            </a:r>
            <a:endParaRPr lang="en-US" sz="24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257</Words>
  <Application>Microsoft Office PowerPoint</Application>
  <PresentationFormat>画面に合わせる (4:3)</PresentationFormat>
  <Paragraphs>57</Paragraphs>
  <Slides>5</Slides>
  <Notes>2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9" baseType="lpstr">
      <vt:lpstr>Arial</vt:lpstr>
      <vt:lpstr>Calibri</vt:lpstr>
      <vt:lpstr>Wingdings</vt:lpstr>
      <vt:lpstr>Office Theme</vt:lpstr>
      <vt:lpstr>HTN Fighter</vt:lpstr>
      <vt:lpstr>Outline: HTN Fighter</vt:lpstr>
      <vt:lpstr>HTN of HTN Fighter</vt:lpstr>
      <vt:lpstr>High-level HTN of HTN Fighter</vt:lpstr>
      <vt:lpstr>HTN with UCB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HTN Fighter: Planning in a Highly-Dynamic Game</dc:title>
  <dc:creator>xenija</dc:creator>
  <cp:lastModifiedBy>RUCK THAWONMAS</cp:lastModifiedBy>
  <cp:revision>53</cp:revision>
  <dcterms:created xsi:type="dcterms:W3CDTF">2017-07-24T07:55:31Z</dcterms:created>
  <dcterms:modified xsi:type="dcterms:W3CDTF">2017-08-22T10:28:29Z</dcterms:modified>
</cp:coreProperties>
</file>